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350" r:id="rId2"/>
    <p:sldId id="256" r:id="rId3"/>
    <p:sldId id="294" r:id="rId4"/>
    <p:sldId id="305" r:id="rId5"/>
    <p:sldId id="368" r:id="rId6"/>
    <p:sldId id="367" r:id="rId7"/>
    <p:sldId id="363" r:id="rId8"/>
    <p:sldId id="348" r:id="rId9"/>
    <p:sldId id="347" r:id="rId10"/>
    <p:sldId id="342" r:id="rId11"/>
    <p:sldId id="327" r:id="rId12"/>
    <p:sldId id="258" r:id="rId13"/>
    <p:sldId id="289" r:id="rId14"/>
    <p:sldId id="366" r:id="rId15"/>
    <p:sldId id="312" r:id="rId16"/>
    <p:sldId id="364" r:id="rId17"/>
    <p:sldId id="365" r:id="rId18"/>
    <p:sldId id="370" r:id="rId19"/>
    <p:sldId id="337" r:id="rId20"/>
    <p:sldId id="362" r:id="rId21"/>
    <p:sldId id="359" r:id="rId22"/>
    <p:sldId id="308" r:id="rId23"/>
    <p:sldId id="361" r:id="rId24"/>
    <p:sldId id="335" r:id="rId25"/>
    <p:sldId id="334" r:id="rId26"/>
    <p:sldId id="286" r:id="rId27"/>
    <p:sldId id="293" r:id="rId28"/>
    <p:sldId id="356" r:id="rId29"/>
    <p:sldId id="303" r:id="rId30"/>
    <p:sldId id="300" r:id="rId31"/>
    <p:sldId id="345" r:id="rId32"/>
    <p:sldId id="311" r:id="rId33"/>
    <p:sldId id="287" r:id="rId34"/>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454" autoAdjust="0"/>
  </p:normalViewPr>
  <p:slideViewPr>
    <p:cSldViewPr>
      <p:cViewPr varScale="1">
        <p:scale>
          <a:sx n="143" d="100"/>
          <a:sy n="143" d="100"/>
        </p:scale>
        <p:origin x="-1152" y="-104"/>
      </p:cViewPr>
      <p:guideLst>
        <p:guide orient="horz" pos="2160"/>
        <p:guide pos="2880"/>
      </p:guideLst>
    </p:cSldViewPr>
  </p:slideViewPr>
  <p:outlineViewPr>
    <p:cViewPr>
      <p:scale>
        <a:sx n="33" d="100"/>
        <a:sy n="33" d="100"/>
      </p:scale>
      <p:origin x="0" y="10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2008R2\administration\Kartoffel%20og%20Pulp%20aftaler\2018\AKS%20Areal%202018%20kode%20151%20KEL.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SERVER2008R2\administration\Kartoffel%20og%20Pulp%20aftaler\2018\AKS%20Areal%202018%20kode%20151%20KEL.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da-DK"/>
              <a:t>Ton. stivelse / ha.</a:t>
            </a:r>
          </a:p>
        </c:rich>
      </c:tx>
      <c:layout/>
      <c:overlay val="0"/>
      <c:spPr>
        <a:noFill/>
        <a:ln>
          <a:noFill/>
        </a:ln>
        <a:effectLst/>
      </c:spPr>
    </c:title>
    <c:autoTitleDeleted val="0"/>
    <c:plotArea>
      <c:layout/>
      <c:barChart>
        <c:barDir val="col"/>
        <c:grouping val="clustered"/>
        <c:varyColors val="0"/>
        <c:ser>
          <c:idx val="0"/>
          <c:order val="0"/>
          <c:tx>
            <c:strRef>
              <c:f>AKS!$K$178</c:f>
              <c:strCache>
                <c:ptCount val="1"/>
                <c:pt idx="0">
                  <c:v>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AKS!$J$179:$J$185</c:f>
              <c:strCache>
                <c:ptCount val="7"/>
                <c:pt idx="0">
                  <c:v>´&lt; 7 ton.</c:v>
                </c:pt>
                <c:pt idx="1">
                  <c:v>´7 - 8 ton.</c:v>
                </c:pt>
                <c:pt idx="2">
                  <c:v>´8 - 9 ton.</c:v>
                </c:pt>
                <c:pt idx="3">
                  <c:v>´9 - 10 ton.</c:v>
                </c:pt>
                <c:pt idx="4">
                  <c:v>´10 - 11 ton.</c:v>
                </c:pt>
                <c:pt idx="5">
                  <c:v>´11 - 12 ton.</c:v>
                </c:pt>
                <c:pt idx="6">
                  <c:v>´&gt; 12 ton.</c:v>
                </c:pt>
              </c:strCache>
            </c:strRef>
          </c:cat>
          <c:val>
            <c:numRef>
              <c:f>AKS!$K$179:$K$185</c:f>
              <c:numCache>
                <c:formatCode>General</c:formatCode>
                <c:ptCount val="7"/>
                <c:pt idx="0">
                  <c:v>33.0</c:v>
                </c:pt>
                <c:pt idx="1">
                  <c:v>25.0</c:v>
                </c:pt>
                <c:pt idx="2">
                  <c:v>38.0</c:v>
                </c:pt>
                <c:pt idx="3">
                  <c:v>51.0</c:v>
                </c:pt>
                <c:pt idx="4">
                  <c:v>23.0</c:v>
                </c:pt>
                <c:pt idx="5">
                  <c:v>2.0</c:v>
                </c:pt>
                <c:pt idx="6">
                  <c:v>0.0</c:v>
                </c:pt>
              </c:numCache>
            </c:numRef>
          </c:val>
          <c:extLst xmlns:c16r2="http://schemas.microsoft.com/office/drawing/2015/06/chart">
            <c:ext xmlns:c16="http://schemas.microsoft.com/office/drawing/2014/chart" uri="{C3380CC4-5D6E-409C-BE32-E72D297353CC}">
              <c16:uniqueId val="{00000000-5A26-4DED-A764-28E1840FFDE5}"/>
            </c:ext>
          </c:extLst>
        </c:ser>
        <c:ser>
          <c:idx val="1"/>
          <c:order val="1"/>
          <c:tx>
            <c:strRef>
              <c:f>AKS!$L$178</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AKS!$J$179:$J$185</c:f>
              <c:strCache>
                <c:ptCount val="7"/>
                <c:pt idx="0">
                  <c:v>´&lt; 7 ton.</c:v>
                </c:pt>
                <c:pt idx="1">
                  <c:v>´7 - 8 ton.</c:v>
                </c:pt>
                <c:pt idx="2">
                  <c:v>´8 - 9 ton.</c:v>
                </c:pt>
                <c:pt idx="3">
                  <c:v>´9 - 10 ton.</c:v>
                </c:pt>
                <c:pt idx="4">
                  <c:v>´10 - 11 ton.</c:v>
                </c:pt>
                <c:pt idx="5">
                  <c:v>´11 - 12 ton.</c:v>
                </c:pt>
                <c:pt idx="6">
                  <c:v>´&gt; 12 ton.</c:v>
                </c:pt>
              </c:strCache>
            </c:strRef>
          </c:cat>
          <c:val>
            <c:numRef>
              <c:f>AKS!$L$179:$L$185</c:f>
              <c:numCache>
                <c:formatCode>General</c:formatCode>
                <c:ptCount val="7"/>
                <c:pt idx="0">
                  <c:v>8.0</c:v>
                </c:pt>
                <c:pt idx="1">
                  <c:v>16.0</c:v>
                </c:pt>
                <c:pt idx="2">
                  <c:v>23.0</c:v>
                </c:pt>
                <c:pt idx="3">
                  <c:v>32.0</c:v>
                </c:pt>
                <c:pt idx="4">
                  <c:v>65.0</c:v>
                </c:pt>
                <c:pt idx="5">
                  <c:v>18.0</c:v>
                </c:pt>
                <c:pt idx="6">
                  <c:v>0.0</c:v>
                </c:pt>
              </c:numCache>
            </c:numRef>
          </c:val>
          <c:extLst xmlns:c16r2="http://schemas.microsoft.com/office/drawing/2015/06/chart">
            <c:ext xmlns:c16="http://schemas.microsoft.com/office/drawing/2014/chart" uri="{C3380CC4-5D6E-409C-BE32-E72D297353CC}">
              <c16:uniqueId val="{00000001-5A26-4DED-A764-28E1840FFDE5}"/>
            </c:ext>
          </c:extLst>
        </c:ser>
        <c:dLbls>
          <c:dLblPos val="inEnd"/>
          <c:showLegendKey val="0"/>
          <c:showVal val="1"/>
          <c:showCatName val="0"/>
          <c:showSerName val="0"/>
          <c:showPercent val="0"/>
          <c:showBubbleSize val="0"/>
        </c:dLbls>
        <c:gapWidth val="65"/>
        <c:axId val="-2020272088"/>
        <c:axId val="-2020257704"/>
      </c:barChart>
      <c:catAx>
        <c:axId val="-2020272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20257704"/>
        <c:crosses val="autoZero"/>
        <c:auto val="1"/>
        <c:lblAlgn val="ctr"/>
        <c:lblOffset val="100"/>
        <c:noMultiLvlLbl val="0"/>
      </c:catAx>
      <c:valAx>
        <c:axId val="-2020257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202720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Kr. / ha. ved kr. 3,70</a:t>
            </a:r>
          </a:p>
        </c:rich>
      </c:tx>
      <c:layout/>
      <c:overlay val="0"/>
      <c:spPr>
        <a:noFill/>
        <a:ln>
          <a:noFill/>
        </a:ln>
        <a:effectLst/>
      </c:spPr>
    </c:title>
    <c:autoTitleDeleted val="0"/>
    <c:plotArea>
      <c:layout>
        <c:manualLayout>
          <c:layoutTarget val="inner"/>
          <c:xMode val="edge"/>
          <c:yMode val="edge"/>
          <c:x val="0.0907475877109564"/>
          <c:y val="0.105333807670192"/>
          <c:w val="0.893149352707723"/>
          <c:h val="0.74941018142006"/>
        </c:manualLayout>
      </c:layout>
      <c:areaChart>
        <c:grouping val="standard"/>
        <c:varyColors val="0"/>
        <c:ser>
          <c:idx val="0"/>
          <c:order val="0"/>
          <c:tx>
            <c:strRef>
              <c:f>AKS!$P$2</c:f>
              <c:strCache>
                <c:ptCount val="1"/>
                <c:pt idx="0">
                  <c:v>Kr. pr. ha</c:v>
                </c:pt>
              </c:strCache>
            </c:strRef>
          </c:tx>
          <c:spPr>
            <a:solidFill>
              <a:schemeClr val="accent1"/>
            </a:solidFill>
            <a:ln>
              <a:noFill/>
            </a:ln>
            <a:effectLst/>
          </c:spPr>
          <c:val>
            <c:numRef>
              <c:f>AKS!$P$3:$P$174</c:f>
              <c:numCache>
                <c:formatCode>_(* #,##0.00_);_(* \(#,##0.00\);_(* "-"??_);_(@_)</c:formatCode>
                <c:ptCount val="172"/>
                <c:pt idx="0">
                  <c:v>1142.186224489796</c:v>
                </c:pt>
                <c:pt idx="1">
                  <c:v>14403.0</c:v>
                </c:pt>
                <c:pt idx="2">
                  <c:v>14606.10814419226</c:v>
                </c:pt>
                <c:pt idx="3">
                  <c:v>14857.74992223951</c:v>
                </c:pt>
                <c:pt idx="4">
                  <c:v>15599.76744186047</c:v>
                </c:pt>
                <c:pt idx="5">
                  <c:v>15895.5091383812</c:v>
                </c:pt>
                <c:pt idx="6">
                  <c:v>18430.72442031834</c:v>
                </c:pt>
                <c:pt idx="7">
                  <c:v>18666.4887946699</c:v>
                </c:pt>
                <c:pt idx="8">
                  <c:v>18915.92472913895</c:v>
                </c:pt>
                <c:pt idx="9">
                  <c:v>19444.55590304926</c:v>
                </c:pt>
                <c:pt idx="10">
                  <c:v>19991.4733388023</c:v>
                </c:pt>
                <c:pt idx="11">
                  <c:v>20171.29758906082</c:v>
                </c:pt>
                <c:pt idx="12">
                  <c:v>20286.09996155325</c:v>
                </c:pt>
                <c:pt idx="13">
                  <c:v>20775.22352176738</c:v>
                </c:pt>
                <c:pt idx="14">
                  <c:v>20943.71132376396</c:v>
                </c:pt>
                <c:pt idx="15">
                  <c:v>21264.31658595642</c:v>
                </c:pt>
                <c:pt idx="16">
                  <c:v>21971.62068965517</c:v>
                </c:pt>
                <c:pt idx="17">
                  <c:v>22480.00865551068</c:v>
                </c:pt>
                <c:pt idx="18">
                  <c:v>22572.46780128796</c:v>
                </c:pt>
                <c:pt idx="19">
                  <c:v>22630.96947427926</c:v>
                </c:pt>
                <c:pt idx="20">
                  <c:v>23220.25416788534</c:v>
                </c:pt>
                <c:pt idx="21">
                  <c:v>23484.77593320236</c:v>
                </c:pt>
                <c:pt idx="22">
                  <c:v>23708.01943058051</c:v>
                </c:pt>
                <c:pt idx="23">
                  <c:v>24217.70188771758</c:v>
                </c:pt>
                <c:pt idx="24">
                  <c:v>24813.3007083065</c:v>
                </c:pt>
                <c:pt idx="25">
                  <c:v>24841.86416184971</c:v>
                </c:pt>
                <c:pt idx="26">
                  <c:v>25299.84486963047</c:v>
                </c:pt>
                <c:pt idx="27">
                  <c:v>25543.92349453228</c:v>
                </c:pt>
                <c:pt idx="28">
                  <c:v>25578.59792960663</c:v>
                </c:pt>
                <c:pt idx="29">
                  <c:v>25604.43017301038</c:v>
                </c:pt>
                <c:pt idx="30">
                  <c:v>25626.42338193912</c:v>
                </c:pt>
                <c:pt idx="31">
                  <c:v>25869.77526753864</c:v>
                </c:pt>
                <c:pt idx="32">
                  <c:v>25884.01995737259</c:v>
                </c:pt>
                <c:pt idx="33">
                  <c:v>26104.88336314848</c:v>
                </c:pt>
                <c:pt idx="34">
                  <c:v>26135.81844559585</c:v>
                </c:pt>
                <c:pt idx="35">
                  <c:v>26428.02197802197</c:v>
                </c:pt>
                <c:pt idx="36">
                  <c:v>26455.68328716528</c:v>
                </c:pt>
                <c:pt idx="37">
                  <c:v>26630.82547597462</c:v>
                </c:pt>
                <c:pt idx="38">
                  <c:v>27007.47296037296</c:v>
                </c:pt>
                <c:pt idx="39">
                  <c:v>27077.22587064677</c:v>
                </c:pt>
                <c:pt idx="40">
                  <c:v>27166.00378109454</c:v>
                </c:pt>
                <c:pt idx="41">
                  <c:v>27168.00711743772</c:v>
                </c:pt>
                <c:pt idx="42">
                  <c:v>27276.3804920914</c:v>
                </c:pt>
                <c:pt idx="43">
                  <c:v>27283.85811518325</c:v>
                </c:pt>
                <c:pt idx="44">
                  <c:v>27383.3768877216</c:v>
                </c:pt>
                <c:pt idx="45">
                  <c:v>27529.01996197717</c:v>
                </c:pt>
                <c:pt idx="46">
                  <c:v>27784.56980021533</c:v>
                </c:pt>
                <c:pt idx="47">
                  <c:v>27808.33662319351</c:v>
                </c:pt>
                <c:pt idx="48">
                  <c:v>28238.52353923205</c:v>
                </c:pt>
                <c:pt idx="49">
                  <c:v>28774.36215538847</c:v>
                </c:pt>
                <c:pt idx="50">
                  <c:v>28849.19380888291</c:v>
                </c:pt>
                <c:pt idx="51">
                  <c:v>28866.83833468366</c:v>
                </c:pt>
                <c:pt idx="52">
                  <c:v>28916.19146984636</c:v>
                </c:pt>
                <c:pt idx="53">
                  <c:v>29124.8238855256</c:v>
                </c:pt>
                <c:pt idx="54">
                  <c:v>29306.7953147877</c:v>
                </c:pt>
                <c:pt idx="55">
                  <c:v>29493.34368868542</c:v>
                </c:pt>
                <c:pt idx="56">
                  <c:v>29496.1422954503</c:v>
                </c:pt>
                <c:pt idx="57">
                  <c:v>29554.3535660091</c:v>
                </c:pt>
                <c:pt idx="58">
                  <c:v>29629.84300987928</c:v>
                </c:pt>
                <c:pt idx="59">
                  <c:v>29763.27140324216</c:v>
                </c:pt>
                <c:pt idx="60">
                  <c:v>29819.52006455083</c:v>
                </c:pt>
                <c:pt idx="61">
                  <c:v>29846.98036059241</c:v>
                </c:pt>
                <c:pt idx="62">
                  <c:v>30025.6458607096</c:v>
                </c:pt>
                <c:pt idx="63">
                  <c:v>30026.25433231396</c:v>
                </c:pt>
                <c:pt idx="64">
                  <c:v>30220.32930995218</c:v>
                </c:pt>
                <c:pt idx="65">
                  <c:v>30289.53723306265</c:v>
                </c:pt>
                <c:pt idx="66">
                  <c:v>30573.2848578017</c:v>
                </c:pt>
                <c:pt idx="67">
                  <c:v>30596.4383704178</c:v>
                </c:pt>
                <c:pt idx="68">
                  <c:v>30691.77819548873</c:v>
                </c:pt>
                <c:pt idx="69">
                  <c:v>30707.05752961083</c:v>
                </c:pt>
                <c:pt idx="70">
                  <c:v>30765.2225554889</c:v>
                </c:pt>
                <c:pt idx="71">
                  <c:v>30809.63636363636</c:v>
                </c:pt>
                <c:pt idx="72">
                  <c:v>30839.3241816262</c:v>
                </c:pt>
                <c:pt idx="73">
                  <c:v>30841.1889596603</c:v>
                </c:pt>
                <c:pt idx="74">
                  <c:v>30871.69543912552</c:v>
                </c:pt>
                <c:pt idx="75">
                  <c:v>31034.0353806963</c:v>
                </c:pt>
                <c:pt idx="76">
                  <c:v>31200.79978088195</c:v>
                </c:pt>
                <c:pt idx="77">
                  <c:v>31212.70203091846</c:v>
                </c:pt>
                <c:pt idx="78">
                  <c:v>31432.09777591272</c:v>
                </c:pt>
                <c:pt idx="79">
                  <c:v>31681.26770899809</c:v>
                </c:pt>
                <c:pt idx="80">
                  <c:v>31853.06841339156</c:v>
                </c:pt>
                <c:pt idx="81">
                  <c:v>31992.94222523132</c:v>
                </c:pt>
                <c:pt idx="82">
                  <c:v>32355.29645343777</c:v>
                </c:pt>
                <c:pt idx="83">
                  <c:v>32449.52468138574</c:v>
                </c:pt>
                <c:pt idx="84">
                  <c:v>32473.4215896885</c:v>
                </c:pt>
                <c:pt idx="85">
                  <c:v>32623.80123329908</c:v>
                </c:pt>
                <c:pt idx="86">
                  <c:v>32652.94460396983</c:v>
                </c:pt>
                <c:pt idx="87">
                  <c:v>32686.33502457587</c:v>
                </c:pt>
                <c:pt idx="88">
                  <c:v>32780.93743589744</c:v>
                </c:pt>
                <c:pt idx="89">
                  <c:v>32896.86339589707</c:v>
                </c:pt>
                <c:pt idx="90">
                  <c:v>32932.12594312245</c:v>
                </c:pt>
                <c:pt idx="91">
                  <c:v>32956.34467120181</c:v>
                </c:pt>
                <c:pt idx="92">
                  <c:v>32977.53205207404</c:v>
                </c:pt>
                <c:pt idx="93">
                  <c:v>32986.2022701898</c:v>
                </c:pt>
                <c:pt idx="94">
                  <c:v>33069.42833333333</c:v>
                </c:pt>
                <c:pt idx="95">
                  <c:v>33178.25176056337</c:v>
                </c:pt>
                <c:pt idx="96">
                  <c:v>33314.04122621563</c:v>
                </c:pt>
                <c:pt idx="97">
                  <c:v>33374.7095120562</c:v>
                </c:pt>
                <c:pt idx="98">
                  <c:v>33532.50852836177</c:v>
                </c:pt>
                <c:pt idx="99">
                  <c:v>33544.52970297029</c:v>
                </c:pt>
                <c:pt idx="100">
                  <c:v>33550.23184152604</c:v>
                </c:pt>
                <c:pt idx="101">
                  <c:v>33623.84013435073</c:v>
                </c:pt>
                <c:pt idx="102">
                  <c:v>33763.56633921173</c:v>
                </c:pt>
                <c:pt idx="103">
                  <c:v>33891.1590909091</c:v>
                </c:pt>
                <c:pt idx="104">
                  <c:v>33915.28231292517</c:v>
                </c:pt>
                <c:pt idx="105">
                  <c:v>34044.57454545454</c:v>
                </c:pt>
                <c:pt idx="106">
                  <c:v>34085.03428571428</c:v>
                </c:pt>
                <c:pt idx="107">
                  <c:v>34110.56982324711</c:v>
                </c:pt>
                <c:pt idx="108">
                  <c:v>34133.37137681159</c:v>
                </c:pt>
                <c:pt idx="109">
                  <c:v>34174.53724901483</c:v>
                </c:pt>
                <c:pt idx="110">
                  <c:v>34202.00406976744</c:v>
                </c:pt>
                <c:pt idx="111">
                  <c:v>34204.19634247715</c:v>
                </c:pt>
                <c:pt idx="112">
                  <c:v>34291.32490943592</c:v>
                </c:pt>
                <c:pt idx="113">
                  <c:v>34390.38475177306</c:v>
                </c:pt>
                <c:pt idx="114">
                  <c:v>34397.41314922328</c:v>
                </c:pt>
                <c:pt idx="115">
                  <c:v>34437.28268684958</c:v>
                </c:pt>
                <c:pt idx="116">
                  <c:v>34441.77374999999</c:v>
                </c:pt>
                <c:pt idx="117">
                  <c:v>34533.81975602192</c:v>
                </c:pt>
                <c:pt idx="118">
                  <c:v>34545.36888257504</c:v>
                </c:pt>
                <c:pt idx="119">
                  <c:v>34573.375</c:v>
                </c:pt>
                <c:pt idx="120">
                  <c:v>34591.07928231867</c:v>
                </c:pt>
                <c:pt idx="121">
                  <c:v>34654.88098159509</c:v>
                </c:pt>
                <c:pt idx="122">
                  <c:v>34849.94679186228</c:v>
                </c:pt>
                <c:pt idx="123">
                  <c:v>34935.48833699232</c:v>
                </c:pt>
                <c:pt idx="124">
                  <c:v>34946.59325569269</c:v>
                </c:pt>
                <c:pt idx="125">
                  <c:v>34976.62916902205</c:v>
                </c:pt>
                <c:pt idx="126">
                  <c:v>34977.90777147381</c:v>
                </c:pt>
                <c:pt idx="127">
                  <c:v>35068.89988081048</c:v>
                </c:pt>
                <c:pt idx="128">
                  <c:v>35397.68407196138</c:v>
                </c:pt>
                <c:pt idx="129">
                  <c:v>35518.22009365688</c:v>
                </c:pt>
                <c:pt idx="130">
                  <c:v>35563.85502547476</c:v>
                </c:pt>
                <c:pt idx="131">
                  <c:v>35662.70484187958</c:v>
                </c:pt>
                <c:pt idx="132">
                  <c:v>35729.5506313444</c:v>
                </c:pt>
                <c:pt idx="133">
                  <c:v>35943.85765874211</c:v>
                </c:pt>
                <c:pt idx="134">
                  <c:v>35963.55169628433</c:v>
                </c:pt>
                <c:pt idx="135">
                  <c:v>36032.42440251572</c:v>
                </c:pt>
                <c:pt idx="136">
                  <c:v>36045.8133268006</c:v>
                </c:pt>
                <c:pt idx="137">
                  <c:v>36106.7264367816</c:v>
                </c:pt>
                <c:pt idx="138">
                  <c:v>36180.77973491454</c:v>
                </c:pt>
                <c:pt idx="139">
                  <c:v>36184.43956521738</c:v>
                </c:pt>
                <c:pt idx="140">
                  <c:v>36288.36779505947</c:v>
                </c:pt>
                <c:pt idx="141">
                  <c:v>36498.5817357246</c:v>
                </c:pt>
                <c:pt idx="142">
                  <c:v>36519.7636738906</c:v>
                </c:pt>
                <c:pt idx="143">
                  <c:v>36695.40994152046</c:v>
                </c:pt>
                <c:pt idx="144">
                  <c:v>36749.72790969248</c:v>
                </c:pt>
                <c:pt idx="145">
                  <c:v>36906.54136363635</c:v>
                </c:pt>
                <c:pt idx="146">
                  <c:v>36969.53174474044</c:v>
                </c:pt>
                <c:pt idx="147">
                  <c:v>37015.33936861653</c:v>
                </c:pt>
                <c:pt idx="148">
                  <c:v>37240.62802287602</c:v>
                </c:pt>
                <c:pt idx="149">
                  <c:v>37362.64620187305</c:v>
                </c:pt>
                <c:pt idx="150">
                  <c:v>37396.16852756455</c:v>
                </c:pt>
                <c:pt idx="151">
                  <c:v>37557.44611111111</c:v>
                </c:pt>
                <c:pt idx="152">
                  <c:v>37638.12957222566</c:v>
                </c:pt>
                <c:pt idx="153">
                  <c:v>37676.29057700291</c:v>
                </c:pt>
                <c:pt idx="154">
                  <c:v>38111.64834123223</c:v>
                </c:pt>
                <c:pt idx="155">
                  <c:v>38184.5731990705</c:v>
                </c:pt>
                <c:pt idx="156">
                  <c:v>38492.77578475335</c:v>
                </c:pt>
                <c:pt idx="157">
                  <c:v>38706.39702903444</c:v>
                </c:pt>
                <c:pt idx="158">
                  <c:v>38737.27518796991</c:v>
                </c:pt>
                <c:pt idx="159">
                  <c:v>38975.03612903225</c:v>
                </c:pt>
                <c:pt idx="160">
                  <c:v>39080.99120703437</c:v>
                </c:pt>
                <c:pt idx="161">
                  <c:v>39153.02161307327</c:v>
                </c:pt>
                <c:pt idx="162">
                  <c:v>39253.28802588998</c:v>
                </c:pt>
                <c:pt idx="163">
                  <c:v>39600.38642857144</c:v>
                </c:pt>
                <c:pt idx="164">
                  <c:v>39738.95437656257</c:v>
                </c:pt>
                <c:pt idx="165">
                  <c:v>40384.11186903137</c:v>
                </c:pt>
                <c:pt idx="166">
                  <c:v>40391.04010695188</c:v>
                </c:pt>
                <c:pt idx="167">
                  <c:v>40467.99082073434</c:v>
                </c:pt>
                <c:pt idx="168">
                  <c:v>40528.206228223</c:v>
                </c:pt>
                <c:pt idx="169">
                  <c:v>40632.50142857142</c:v>
                </c:pt>
                <c:pt idx="170">
                  <c:v>42790.82456140351</c:v>
                </c:pt>
                <c:pt idx="171">
                  <c:v>44159.59866666666</c:v>
                </c:pt>
              </c:numCache>
            </c:numRef>
          </c:val>
          <c:extLst xmlns:c16r2="http://schemas.microsoft.com/office/drawing/2015/06/chart">
            <c:ext xmlns:c16="http://schemas.microsoft.com/office/drawing/2014/chart" uri="{C3380CC4-5D6E-409C-BE32-E72D297353CC}">
              <c16:uniqueId val="{00000000-2A01-45C1-BADA-A1E31CACAE1D}"/>
            </c:ext>
          </c:extLst>
        </c:ser>
        <c:dLbls>
          <c:showLegendKey val="0"/>
          <c:showVal val="0"/>
          <c:showCatName val="0"/>
          <c:showSerName val="0"/>
          <c:showPercent val="0"/>
          <c:showBubbleSize val="0"/>
        </c:dLbls>
        <c:axId val="-2020019192"/>
        <c:axId val="-2020014152"/>
      </c:areaChart>
      <c:lineChart>
        <c:grouping val="standard"/>
        <c:varyColors val="0"/>
        <c:ser>
          <c:idx val="1"/>
          <c:order val="1"/>
          <c:tx>
            <c:strRef>
              <c:f>AKS!$Q$2</c:f>
              <c:strCache>
                <c:ptCount val="1"/>
                <c:pt idx="0">
                  <c:v>Gennemsnit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AKS!$Q$3:$Q$174</c:f>
              <c:numCache>
                <c:formatCode>#,##0.00</c:formatCode>
                <c:ptCount val="172"/>
                <c:pt idx="0">
                  <c:v>31061.94327793535</c:v>
                </c:pt>
                <c:pt idx="1">
                  <c:v>31061.94327793535</c:v>
                </c:pt>
                <c:pt idx="2">
                  <c:v>31061.94327793535</c:v>
                </c:pt>
                <c:pt idx="3">
                  <c:v>31061.94327793535</c:v>
                </c:pt>
                <c:pt idx="4">
                  <c:v>31061.94327793535</c:v>
                </c:pt>
                <c:pt idx="5">
                  <c:v>31061.94327793535</c:v>
                </c:pt>
                <c:pt idx="6">
                  <c:v>31061.94327793535</c:v>
                </c:pt>
                <c:pt idx="7">
                  <c:v>31061.94327793535</c:v>
                </c:pt>
                <c:pt idx="8">
                  <c:v>31061.94327793535</c:v>
                </c:pt>
                <c:pt idx="9">
                  <c:v>31061.94327793535</c:v>
                </c:pt>
                <c:pt idx="10">
                  <c:v>31061.94327793535</c:v>
                </c:pt>
                <c:pt idx="11">
                  <c:v>31061.94327793535</c:v>
                </c:pt>
                <c:pt idx="12">
                  <c:v>31061.94327793535</c:v>
                </c:pt>
                <c:pt idx="13">
                  <c:v>31061.94327793535</c:v>
                </c:pt>
                <c:pt idx="14">
                  <c:v>31061.94327793535</c:v>
                </c:pt>
                <c:pt idx="15">
                  <c:v>31061.94327793535</c:v>
                </c:pt>
                <c:pt idx="16">
                  <c:v>31061.94327793535</c:v>
                </c:pt>
                <c:pt idx="17">
                  <c:v>31061.94327793535</c:v>
                </c:pt>
                <c:pt idx="18">
                  <c:v>31061.94327793535</c:v>
                </c:pt>
                <c:pt idx="19">
                  <c:v>31061.94327793535</c:v>
                </c:pt>
                <c:pt idx="20">
                  <c:v>31061.94327793535</c:v>
                </c:pt>
                <c:pt idx="21">
                  <c:v>31061.94327793535</c:v>
                </c:pt>
                <c:pt idx="22">
                  <c:v>31061.94327793535</c:v>
                </c:pt>
                <c:pt idx="23">
                  <c:v>31061.94327793535</c:v>
                </c:pt>
                <c:pt idx="24">
                  <c:v>31061.94327793535</c:v>
                </c:pt>
                <c:pt idx="25">
                  <c:v>31061.94327793535</c:v>
                </c:pt>
                <c:pt idx="26">
                  <c:v>31061.94327793535</c:v>
                </c:pt>
                <c:pt idx="27">
                  <c:v>31061.94327793535</c:v>
                </c:pt>
                <c:pt idx="28">
                  <c:v>31061.94327793535</c:v>
                </c:pt>
                <c:pt idx="29">
                  <c:v>31061.94327793535</c:v>
                </c:pt>
                <c:pt idx="30">
                  <c:v>31061.94327793535</c:v>
                </c:pt>
                <c:pt idx="31">
                  <c:v>31061.94327793535</c:v>
                </c:pt>
                <c:pt idx="32">
                  <c:v>31061.94327793535</c:v>
                </c:pt>
                <c:pt idx="33">
                  <c:v>31061.94327793535</c:v>
                </c:pt>
                <c:pt idx="34">
                  <c:v>31061.94327793535</c:v>
                </c:pt>
                <c:pt idx="35">
                  <c:v>31061.94327793535</c:v>
                </c:pt>
                <c:pt idx="36">
                  <c:v>31061.94327793535</c:v>
                </c:pt>
                <c:pt idx="37">
                  <c:v>31061.94327793535</c:v>
                </c:pt>
                <c:pt idx="38">
                  <c:v>31061.94327793535</c:v>
                </c:pt>
                <c:pt idx="39">
                  <c:v>31061.94327793535</c:v>
                </c:pt>
                <c:pt idx="40">
                  <c:v>31061.94327793535</c:v>
                </c:pt>
                <c:pt idx="41">
                  <c:v>31061.94327793535</c:v>
                </c:pt>
                <c:pt idx="42">
                  <c:v>31061.94327793535</c:v>
                </c:pt>
                <c:pt idx="43">
                  <c:v>31061.94327793535</c:v>
                </c:pt>
                <c:pt idx="44">
                  <c:v>31061.94327793535</c:v>
                </c:pt>
                <c:pt idx="45">
                  <c:v>31061.94327793535</c:v>
                </c:pt>
                <c:pt idx="46">
                  <c:v>31061.94327793535</c:v>
                </c:pt>
                <c:pt idx="47">
                  <c:v>31061.94327793535</c:v>
                </c:pt>
                <c:pt idx="48">
                  <c:v>31061.94327793535</c:v>
                </c:pt>
                <c:pt idx="49">
                  <c:v>31061.94327793535</c:v>
                </c:pt>
                <c:pt idx="50">
                  <c:v>31061.94327793535</c:v>
                </c:pt>
                <c:pt idx="51">
                  <c:v>31061.94327793535</c:v>
                </c:pt>
                <c:pt idx="52">
                  <c:v>31061.94327793535</c:v>
                </c:pt>
                <c:pt idx="53">
                  <c:v>31061.94327793535</c:v>
                </c:pt>
                <c:pt idx="54">
                  <c:v>31061.94327793535</c:v>
                </c:pt>
                <c:pt idx="55">
                  <c:v>31061.94327793535</c:v>
                </c:pt>
                <c:pt idx="56">
                  <c:v>31061.94327793535</c:v>
                </c:pt>
                <c:pt idx="57">
                  <c:v>31061.94327793535</c:v>
                </c:pt>
                <c:pt idx="58">
                  <c:v>31061.94327793535</c:v>
                </c:pt>
                <c:pt idx="59">
                  <c:v>31061.94327793535</c:v>
                </c:pt>
                <c:pt idx="60">
                  <c:v>31061.94327793535</c:v>
                </c:pt>
                <c:pt idx="61">
                  <c:v>31061.94327793535</c:v>
                </c:pt>
                <c:pt idx="62">
                  <c:v>31061.94327793535</c:v>
                </c:pt>
                <c:pt idx="63">
                  <c:v>31061.94327793535</c:v>
                </c:pt>
                <c:pt idx="64">
                  <c:v>31061.94327793535</c:v>
                </c:pt>
                <c:pt idx="65">
                  <c:v>31061.94327793535</c:v>
                </c:pt>
                <c:pt idx="66">
                  <c:v>31061.94327793535</c:v>
                </c:pt>
                <c:pt idx="67">
                  <c:v>31061.94327793535</c:v>
                </c:pt>
                <c:pt idx="68">
                  <c:v>31061.94327793535</c:v>
                </c:pt>
                <c:pt idx="69">
                  <c:v>31061.94327793535</c:v>
                </c:pt>
                <c:pt idx="70">
                  <c:v>31061.94327793535</c:v>
                </c:pt>
                <c:pt idx="71">
                  <c:v>31061.94327793535</c:v>
                </c:pt>
                <c:pt idx="72">
                  <c:v>31061.94327793535</c:v>
                </c:pt>
                <c:pt idx="73">
                  <c:v>31061.94327793535</c:v>
                </c:pt>
                <c:pt idx="74">
                  <c:v>31061.94327793535</c:v>
                </c:pt>
                <c:pt idx="75">
                  <c:v>31061.94327793535</c:v>
                </c:pt>
                <c:pt idx="76">
                  <c:v>31061.94327793535</c:v>
                </c:pt>
                <c:pt idx="77">
                  <c:v>31061.94327793535</c:v>
                </c:pt>
                <c:pt idx="78">
                  <c:v>31061.94327793535</c:v>
                </c:pt>
                <c:pt idx="79">
                  <c:v>31061.94327793535</c:v>
                </c:pt>
                <c:pt idx="80">
                  <c:v>31061.94327793535</c:v>
                </c:pt>
                <c:pt idx="81">
                  <c:v>31061.94327793535</c:v>
                </c:pt>
                <c:pt idx="82">
                  <c:v>31061.94327793535</c:v>
                </c:pt>
                <c:pt idx="83">
                  <c:v>31061.94327793535</c:v>
                </c:pt>
                <c:pt idx="84">
                  <c:v>31061.94327793535</c:v>
                </c:pt>
                <c:pt idx="85">
                  <c:v>31061.94327793535</c:v>
                </c:pt>
                <c:pt idx="86">
                  <c:v>31061.94327793535</c:v>
                </c:pt>
                <c:pt idx="87">
                  <c:v>31061.94327793535</c:v>
                </c:pt>
                <c:pt idx="88">
                  <c:v>31061.94327793535</c:v>
                </c:pt>
                <c:pt idx="89">
                  <c:v>31061.94327793535</c:v>
                </c:pt>
                <c:pt idx="90">
                  <c:v>31061.94327793535</c:v>
                </c:pt>
                <c:pt idx="91">
                  <c:v>31061.94327793535</c:v>
                </c:pt>
                <c:pt idx="92">
                  <c:v>31061.94327793535</c:v>
                </c:pt>
                <c:pt idx="93">
                  <c:v>31061.94327793535</c:v>
                </c:pt>
                <c:pt idx="94">
                  <c:v>31061.94327793535</c:v>
                </c:pt>
                <c:pt idx="95">
                  <c:v>31061.94327793535</c:v>
                </c:pt>
                <c:pt idx="96">
                  <c:v>31061.94327793535</c:v>
                </c:pt>
                <c:pt idx="97">
                  <c:v>31061.94327793535</c:v>
                </c:pt>
                <c:pt idx="98">
                  <c:v>31061.94327793535</c:v>
                </c:pt>
                <c:pt idx="99">
                  <c:v>31061.94327793535</c:v>
                </c:pt>
                <c:pt idx="100">
                  <c:v>31061.94327793535</c:v>
                </c:pt>
                <c:pt idx="101">
                  <c:v>31061.94327793535</c:v>
                </c:pt>
                <c:pt idx="102">
                  <c:v>31061.94327793535</c:v>
                </c:pt>
                <c:pt idx="103">
                  <c:v>31061.94327793535</c:v>
                </c:pt>
                <c:pt idx="104">
                  <c:v>31061.94327793535</c:v>
                </c:pt>
                <c:pt idx="105">
                  <c:v>31061.94327793535</c:v>
                </c:pt>
                <c:pt idx="106">
                  <c:v>31061.94327793535</c:v>
                </c:pt>
                <c:pt idx="107">
                  <c:v>31061.94327793535</c:v>
                </c:pt>
                <c:pt idx="108">
                  <c:v>31061.94327793535</c:v>
                </c:pt>
                <c:pt idx="109">
                  <c:v>31061.94327793535</c:v>
                </c:pt>
                <c:pt idx="110">
                  <c:v>31061.94327793535</c:v>
                </c:pt>
                <c:pt idx="111">
                  <c:v>31061.94327793535</c:v>
                </c:pt>
                <c:pt idx="112">
                  <c:v>31061.94327793535</c:v>
                </c:pt>
                <c:pt idx="113">
                  <c:v>31061.94327793535</c:v>
                </c:pt>
                <c:pt idx="114">
                  <c:v>31061.94327793535</c:v>
                </c:pt>
                <c:pt idx="115">
                  <c:v>31061.94327793535</c:v>
                </c:pt>
                <c:pt idx="116">
                  <c:v>31061.94327793535</c:v>
                </c:pt>
                <c:pt idx="117">
                  <c:v>31061.94327793535</c:v>
                </c:pt>
                <c:pt idx="118">
                  <c:v>31061.94327793535</c:v>
                </c:pt>
                <c:pt idx="119">
                  <c:v>31061.94327793535</c:v>
                </c:pt>
                <c:pt idx="120">
                  <c:v>31061.94327793535</c:v>
                </c:pt>
                <c:pt idx="121">
                  <c:v>31061.94327793535</c:v>
                </c:pt>
                <c:pt idx="122">
                  <c:v>31061.94327793535</c:v>
                </c:pt>
                <c:pt idx="123">
                  <c:v>31061.94327793535</c:v>
                </c:pt>
                <c:pt idx="124">
                  <c:v>31061.94327793535</c:v>
                </c:pt>
                <c:pt idx="125">
                  <c:v>31061.94327793535</c:v>
                </c:pt>
                <c:pt idx="126">
                  <c:v>31061.94327793535</c:v>
                </c:pt>
                <c:pt idx="127">
                  <c:v>31061.94327793535</c:v>
                </c:pt>
                <c:pt idx="128">
                  <c:v>31061.94327793535</c:v>
                </c:pt>
                <c:pt idx="129">
                  <c:v>31061.94327793535</c:v>
                </c:pt>
                <c:pt idx="130">
                  <c:v>31061.94327793535</c:v>
                </c:pt>
                <c:pt idx="131">
                  <c:v>31061.94327793535</c:v>
                </c:pt>
                <c:pt idx="132">
                  <c:v>31061.94327793535</c:v>
                </c:pt>
                <c:pt idx="133">
                  <c:v>31061.94327793535</c:v>
                </c:pt>
                <c:pt idx="134">
                  <c:v>31061.94327793535</c:v>
                </c:pt>
                <c:pt idx="135">
                  <c:v>31061.94327793535</c:v>
                </c:pt>
                <c:pt idx="136">
                  <c:v>31061.94327793535</c:v>
                </c:pt>
                <c:pt idx="137">
                  <c:v>31061.94327793535</c:v>
                </c:pt>
                <c:pt idx="138">
                  <c:v>31061.94327793535</c:v>
                </c:pt>
                <c:pt idx="139">
                  <c:v>31061.94327793535</c:v>
                </c:pt>
                <c:pt idx="140">
                  <c:v>31061.94327793535</c:v>
                </c:pt>
                <c:pt idx="141">
                  <c:v>31061.94327793535</c:v>
                </c:pt>
                <c:pt idx="142">
                  <c:v>31061.94327793535</c:v>
                </c:pt>
                <c:pt idx="143">
                  <c:v>31061.94327793535</c:v>
                </c:pt>
                <c:pt idx="144">
                  <c:v>31061.94327793535</c:v>
                </c:pt>
                <c:pt idx="145">
                  <c:v>31061.94327793535</c:v>
                </c:pt>
                <c:pt idx="146">
                  <c:v>31061.94327793535</c:v>
                </c:pt>
                <c:pt idx="147">
                  <c:v>31061.94327793535</c:v>
                </c:pt>
                <c:pt idx="148">
                  <c:v>31061.94327793535</c:v>
                </c:pt>
                <c:pt idx="149">
                  <c:v>31061.94327793535</c:v>
                </c:pt>
                <c:pt idx="150">
                  <c:v>31061.94327793535</c:v>
                </c:pt>
                <c:pt idx="151">
                  <c:v>31061.94327793535</c:v>
                </c:pt>
                <c:pt idx="152">
                  <c:v>31061.94327793535</c:v>
                </c:pt>
                <c:pt idx="153">
                  <c:v>31061.94327793535</c:v>
                </c:pt>
                <c:pt idx="154">
                  <c:v>31061.94327793535</c:v>
                </c:pt>
                <c:pt idx="155">
                  <c:v>31061.94327793535</c:v>
                </c:pt>
                <c:pt idx="156">
                  <c:v>31061.94327793535</c:v>
                </c:pt>
                <c:pt idx="157">
                  <c:v>31061.94327793535</c:v>
                </c:pt>
                <c:pt idx="158">
                  <c:v>31061.94327793535</c:v>
                </c:pt>
                <c:pt idx="159">
                  <c:v>31061.94327793535</c:v>
                </c:pt>
                <c:pt idx="160">
                  <c:v>31061.94327793535</c:v>
                </c:pt>
                <c:pt idx="161">
                  <c:v>31061.94327793535</c:v>
                </c:pt>
                <c:pt idx="162">
                  <c:v>31061.94327793535</c:v>
                </c:pt>
                <c:pt idx="163">
                  <c:v>31061.94327793535</c:v>
                </c:pt>
                <c:pt idx="164">
                  <c:v>31061.94327793535</c:v>
                </c:pt>
                <c:pt idx="165">
                  <c:v>31061.94327793535</c:v>
                </c:pt>
                <c:pt idx="166">
                  <c:v>31061.94327793535</c:v>
                </c:pt>
                <c:pt idx="167">
                  <c:v>31061.94327793535</c:v>
                </c:pt>
                <c:pt idx="168">
                  <c:v>31061.94327793535</c:v>
                </c:pt>
                <c:pt idx="169">
                  <c:v>31061.94327793535</c:v>
                </c:pt>
                <c:pt idx="170">
                  <c:v>31061.94327793535</c:v>
                </c:pt>
                <c:pt idx="171">
                  <c:v>31061.94327793535</c:v>
                </c:pt>
              </c:numCache>
            </c:numRef>
          </c:val>
          <c:smooth val="0"/>
          <c:extLst xmlns:c16r2="http://schemas.microsoft.com/office/drawing/2015/06/chart">
            <c:ext xmlns:c16="http://schemas.microsoft.com/office/drawing/2014/chart" uri="{C3380CC4-5D6E-409C-BE32-E72D297353CC}">
              <c16:uniqueId val="{00000001-2A01-45C1-BADA-A1E31CACAE1D}"/>
            </c:ext>
          </c:extLst>
        </c:ser>
        <c:ser>
          <c:idx val="2"/>
          <c:order val="2"/>
          <c:tx>
            <c:strRef>
              <c:f>AKS!$R$2</c:f>
              <c:strCache>
                <c:ptCount val="1"/>
                <c:pt idx="0">
                  <c:v>Mål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AKS!$R$3:$R$174</c:f>
              <c:numCache>
                <c:formatCode>#,##0.00</c:formatCode>
                <c:ptCount val="172"/>
                <c:pt idx="0">
                  <c:v>36000.0</c:v>
                </c:pt>
                <c:pt idx="1">
                  <c:v>36000.0</c:v>
                </c:pt>
                <c:pt idx="2">
                  <c:v>36000.0</c:v>
                </c:pt>
                <c:pt idx="3">
                  <c:v>36000.0</c:v>
                </c:pt>
                <c:pt idx="4">
                  <c:v>36000.0</c:v>
                </c:pt>
                <c:pt idx="5">
                  <c:v>36000.0</c:v>
                </c:pt>
                <c:pt idx="6">
                  <c:v>36000.0</c:v>
                </c:pt>
                <c:pt idx="7">
                  <c:v>36000.0</c:v>
                </c:pt>
                <c:pt idx="8">
                  <c:v>36000.0</c:v>
                </c:pt>
                <c:pt idx="9">
                  <c:v>36000.0</c:v>
                </c:pt>
                <c:pt idx="10">
                  <c:v>36000.0</c:v>
                </c:pt>
                <c:pt idx="11">
                  <c:v>36000.0</c:v>
                </c:pt>
                <c:pt idx="12">
                  <c:v>36000.0</c:v>
                </c:pt>
                <c:pt idx="13">
                  <c:v>36000.0</c:v>
                </c:pt>
                <c:pt idx="14">
                  <c:v>36000.0</c:v>
                </c:pt>
                <c:pt idx="15">
                  <c:v>36000.0</c:v>
                </c:pt>
                <c:pt idx="16">
                  <c:v>36000.0</c:v>
                </c:pt>
                <c:pt idx="17">
                  <c:v>36000.0</c:v>
                </c:pt>
                <c:pt idx="18">
                  <c:v>36000.0</c:v>
                </c:pt>
                <c:pt idx="19">
                  <c:v>36000.0</c:v>
                </c:pt>
                <c:pt idx="20">
                  <c:v>36000.0</c:v>
                </c:pt>
                <c:pt idx="21">
                  <c:v>36000.0</c:v>
                </c:pt>
                <c:pt idx="22">
                  <c:v>36000.0</c:v>
                </c:pt>
                <c:pt idx="23">
                  <c:v>36000.0</c:v>
                </c:pt>
                <c:pt idx="24">
                  <c:v>36000.0</c:v>
                </c:pt>
                <c:pt idx="25">
                  <c:v>36000.0</c:v>
                </c:pt>
                <c:pt idx="26">
                  <c:v>36000.0</c:v>
                </c:pt>
                <c:pt idx="27">
                  <c:v>36000.0</c:v>
                </c:pt>
                <c:pt idx="28">
                  <c:v>36000.0</c:v>
                </c:pt>
                <c:pt idx="29">
                  <c:v>36000.0</c:v>
                </c:pt>
                <c:pt idx="30">
                  <c:v>36000.0</c:v>
                </c:pt>
                <c:pt idx="31">
                  <c:v>36000.0</c:v>
                </c:pt>
                <c:pt idx="32">
                  <c:v>36000.0</c:v>
                </c:pt>
                <c:pt idx="33">
                  <c:v>36000.0</c:v>
                </c:pt>
                <c:pt idx="34">
                  <c:v>36000.0</c:v>
                </c:pt>
                <c:pt idx="35">
                  <c:v>36000.0</c:v>
                </c:pt>
                <c:pt idx="36">
                  <c:v>36000.0</c:v>
                </c:pt>
                <c:pt idx="37">
                  <c:v>36000.0</c:v>
                </c:pt>
                <c:pt idx="38">
                  <c:v>36000.0</c:v>
                </c:pt>
                <c:pt idx="39">
                  <c:v>36000.0</c:v>
                </c:pt>
                <c:pt idx="40">
                  <c:v>36000.0</c:v>
                </c:pt>
                <c:pt idx="41">
                  <c:v>36000.0</c:v>
                </c:pt>
                <c:pt idx="42">
                  <c:v>36000.0</c:v>
                </c:pt>
                <c:pt idx="43">
                  <c:v>36000.0</c:v>
                </c:pt>
                <c:pt idx="44">
                  <c:v>36000.0</c:v>
                </c:pt>
                <c:pt idx="45">
                  <c:v>36000.0</c:v>
                </c:pt>
                <c:pt idx="46">
                  <c:v>36000.0</c:v>
                </c:pt>
                <c:pt idx="47">
                  <c:v>36000.0</c:v>
                </c:pt>
                <c:pt idx="48">
                  <c:v>36000.0</c:v>
                </c:pt>
                <c:pt idx="49">
                  <c:v>36000.0</c:v>
                </c:pt>
                <c:pt idx="50">
                  <c:v>36000.0</c:v>
                </c:pt>
                <c:pt idx="51">
                  <c:v>36000.0</c:v>
                </c:pt>
                <c:pt idx="52">
                  <c:v>36000.0</c:v>
                </c:pt>
                <c:pt idx="53">
                  <c:v>36000.0</c:v>
                </c:pt>
                <c:pt idx="54">
                  <c:v>36000.0</c:v>
                </c:pt>
                <c:pt idx="55">
                  <c:v>36000.0</c:v>
                </c:pt>
                <c:pt idx="56">
                  <c:v>36000.0</c:v>
                </c:pt>
                <c:pt idx="57">
                  <c:v>36000.0</c:v>
                </c:pt>
                <c:pt idx="58">
                  <c:v>36000.0</c:v>
                </c:pt>
                <c:pt idx="59">
                  <c:v>36000.0</c:v>
                </c:pt>
                <c:pt idx="60">
                  <c:v>36000.0</c:v>
                </c:pt>
                <c:pt idx="61">
                  <c:v>36000.0</c:v>
                </c:pt>
                <c:pt idx="62">
                  <c:v>36000.0</c:v>
                </c:pt>
                <c:pt idx="63">
                  <c:v>36000.0</c:v>
                </c:pt>
                <c:pt idx="64">
                  <c:v>36000.0</c:v>
                </c:pt>
                <c:pt idx="65">
                  <c:v>36000.0</c:v>
                </c:pt>
                <c:pt idx="66">
                  <c:v>36000.0</c:v>
                </c:pt>
                <c:pt idx="67">
                  <c:v>36000.0</c:v>
                </c:pt>
                <c:pt idx="68">
                  <c:v>36000.0</c:v>
                </c:pt>
                <c:pt idx="69">
                  <c:v>36000.0</c:v>
                </c:pt>
                <c:pt idx="70">
                  <c:v>36000.0</c:v>
                </c:pt>
                <c:pt idx="71">
                  <c:v>36000.0</c:v>
                </c:pt>
                <c:pt idx="72">
                  <c:v>36000.0</c:v>
                </c:pt>
                <c:pt idx="73">
                  <c:v>36000.0</c:v>
                </c:pt>
                <c:pt idx="74">
                  <c:v>36000.0</c:v>
                </c:pt>
                <c:pt idx="75">
                  <c:v>36000.0</c:v>
                </c:pt>
                <c:pt idx="76">
                  <c:v>36000.0</c:v>
                </c:pt>
                <c:pt idx="77">
                  <c:v>36000.0</c:v>
                </c:pt>
                <c:pt idx="78">
                  <c:v>36000.0</c:v>
                </c:pt>
                <c:pt idx="79">
                  <c:v>36000.0</c:v>
                </c:pt>
                <c:pt idx="80">
                  <c:v>36000.0</c:v>
                </c:pt>
                <c:pt idx="81">
                  <c:v>36000.0</c:v>
                </c:pt>
                <c:pt idx="82">
                  <c:v>36000.0</c:v>
                </c:pt>
                <c:pt idx="83">
                  <c:v>36000.0</c:v>
                </c:pt>
                <c:pt idx="84">
                  <c:v>36000.0</c:v>
                </c:pt>
                <c:pt idx="85">
                  <c:v>36000.0</c:v>
                </c:pt>
                <c:pt idx="86">
                  <c:v>36000.0</c:v>
                </c:pt>
                <c:pt idx="87">
                  <c:v>36000.0</c:v>
                </c:pt>
                <c:pt idx="88">
                  <c:v>36000.0</c:v>
                </c:pt>
                <c:pt idx="89">
                  <c:v>36000.0</c:v>
                </c:pt>
                <c:pt idx="90">
                  <c:v>36000.0</c:v>
                </c:pt>
                <c:pt idx="91">
                  <c:v>36000.0</c:v>
                </c:pt>
                <c:pt idx="92">
                  <c:v>36000.0</c:v>
                </c:pt>
                <c:pt idx="93">
                  <c:v>36000.0</c:v>
                </c:pt>
                <c:pt idx="94">
                  <c:v>36000.0</c:v>
                </c:pt>
                <c:pt idx="95">
                  <c:v>36000.0</c:v>
                </c:pt>
                <c:pt idx="96">
                  <c:v>36000.0</c:v>
                </c:pt>
                <c:pt idx="97">
                  <c:v>36000.0</c:v>
                </c:pt>
                <c:pt idx="98">
                  <c:v>36000.0</c:v>
                </c:pt>
                <c:pt idx="99">
                  <c:v>36000.0</c:v>
                </c:pt>
                <c:pt idx="100">
                  <c:v>36000.0</c:v>
                </c:pt>
                <c:pt idx="101">
                  <c:v>36000.0</c:v>
                </c:pt>
                <c:pt idx="102">
                  <c:v>36000.0</c:v>
                </c:pt>
                <c:pt idx="103">
                  <c:v>36000.0</c:v>
                </c:pt>
                <c:pt idx="104">
                  <c:v>36000.0</c:v>
                </c:pt>
                <c:pt idx="105">
                  <c:v>36000.0</c:v>
                </c:pt>
                <c:pt idx="106">
                  <c:v>36000.0</c:v>
                </c:pt>
                <c:pt idx="107">
                  <c:v>36000.0</c:v>
                </c:pt>
                <c:pt idx="108">
                  <c:v>36000.0</c:v>
                </c:pt>
                <c:pt idx="109">
                  <c:v>36000.0</c:v>
                </c:pt>
                <c:pt idx="110">
                  <c:v>36000.0</c:v>
                </c:pt>
                <c:pt idx="111">
                  <c:v>36000.0</c:v>
                </c:pt>
                <c:pt idx="112">
                  <c:v>36000.0</c:v>
                </c:pt>
                <c:pt idx="113">
                  <c:v>36000.0</c:v>
                </c:pt>
                <c:pt idx="114">
                  <c:v>36000.0</c:v>
                </c:pt>
                <c:pt idx="115">
                  <c:v>36000.0</c:v>
                </c:pt>
                <c:pt idx="116">
                  <c:v>36000.0</c:v>
                </c:pt>
                <c:pt idx="117">
                  <c:v>36000.0</c:v>
                </c:pt>
                <c:pt idx="118">
                  <c:v>36000.0</c:v>
                </c:pt>
                <c:pt idx="119">
                  <c:v>36000.0</c:v>
                </c:pt>
                <c:pt idx="120">
                  <c:v>36000.0</c:v>
                </c:pt>
                <c:pt idx="121">
                  <c:v>36000.0</c:v>
                </c:pt>
                <c:pt idx="122">
                  <c:v>36000.0</c:v>
                </c:pt>
                <c:pt idx="123">
                  <c:v>36000.0</c:v>
                </c:pt>
                <c:pt idx="124">
                  <c:v>36000.0</c:v>
                </c:pt>
                <c:pt idx="125">
                  <c:v>36000.0</c:v>
                </c:pt>
                <c:pt idx="126">
                  <c:v>36000.0</c:v>
                </c:pt>
                <c:pt idx="127">
                  <c:v>36000.0</c:v>
                </c:pt>
                <c:pt idx="128">
                  <c:v>36000.0</c:v>
                </c:pt>
                <c:pt idx="129">
                  <c:v>36000.0</c:v>
                </c:pt>
                <c:pt idx="130">
                  <c:v>36000.0</c:v>
                </c:pt>
                <c:pt idx="131">
                  <c:v>36000.0</c:v>
                </c:pt>
                <c:pt idx="132">
                  <c:v>36000.0</c:v>
                </c:pt>
                <c:pt idx="133">
                  <c:v>36000.0</c:v>
                </c:pt>
                <c:pt idx="134">
                  <c:v>36000.0</c:v>
                </c:pt>
                <c:pt idx="135">
                  <c:v>36000.0</c:v>
                </c:pt>
                <c:pt idx="136">
                  <c:v>36000.0</c:v>
                </c:pt>
                <c:pt idx="137">
                  <c:v>36000.0</c:v>
                </c:pt>
                <c:pt idx="138">
                  <c:v>36000.0</c:v>
                </c:pt>
                <c:pt idx="139">
                  <c:v>36000.0</c:v>
                </c:pt>
                <c:pt idx="140">
                  <c:v>36000.0</c:v>
                </c:pt>
                <c:pt idx="141">
                  <c:v>36000.0</c:v>
                </c:pt>
                <c:pt idx="142">
                  <c:v>36000.0</c:v>
                </c:pt>
                <c:pt idx="143">
                  <c:v>36000.0</c:v>
                </c:pt>
                <c:pt idx="144">
                  <c:v>36000.0</c:v>
                </c:pt>
                <c:pt idx="145">
                  <c:v>36000.0</c:v>
                </c:pt>
                <c:pt idx="146">
                  <c:v>36000.0</c:v>
                </c:pt>
                <c:pt idx="147">
                  <c:v>36000.0</c:v>
                </c:pt>
                <c:pt idx="148">
                  <c:v>36000.0</c:v>
                </c:pt>
                <c:pt idx="149">
                  <c:v>36000.0</c:v>
                </c:pt>
                <c:pt idx="150">
                  <c:v>36000.0</c:v>
                </c:pt>
                <c:pt idx="151">
                  <c:v>36000.0</c:v>
                </c:pt>
                <c:pt idx="152">
                  <c:v>36000.0</c:v>
                </c:pt>
                <c:pt idx="153">
                  <c:v>36000.0</c:v>
                </c:pt>
                <c:pt idx="154">
                  <c:v>36000.0</c:v>
                </c:pt>
                <c:pt idx="155">
                  <c:v>36000.0</c:v>
                </c:pt>
                <c:pt idx="156">
                  <c:v>36000.0</c:v>
                </c:pt>
                <c:pt idx="157">
                  <c:v>36000.0</c:v>
                </c:pt>
                <c:pt idx="158">
                  <c:v>36000.0</c:v>
                </c:pt>
                <c:pt idx="159">
                  <c:v>36000.0</c:v>
                </c:pt>
                <c:pt idx="160">
                  <c:v>36000.0</c:v>
                </c:pt>
                <c:pt idx="161">
                  <c:v>36000.0</c:v>
                </c:pt>
                <c:pt idx="162">
                  <c:v>36000.0</c:v>
                </c:pt>
                <c:pt idx="163">
                  <c:v>36000.0</c:v>
                </c:pt>
                <c:pt idx="164">
                  <c:v>36000.0</c:v>
                </c:pt>
                <c:pt idx="165">
                  <c:v>36000.0</c:v>
                </c:pt>
                <c:pt idx="166">
                  <c:v>36000.0</c:v>
                </c:pt>
                <c:pt idx="167">
                  <c:v>36000.0</c:v>
                </c:pt>
                <c:pt idx="168">
                  <c:v>36000.0</c:v>
                </c:pt>
                <c:pt idx="169">
                  <c:v>36000.0</c:v>
                </c:pt>
                <c:pt idx="170">
                  <c:v>36000.0</c:v>
                </c:pt>
                <c:pt idx="171">
                  <c:v>36000.0</c:v>
                </c:pt>
              </c:numCache>
            </c:numRef>
          </c:val>
          <c:smooth val="0"/>
          <c:extLst xmlns:c16r2="http://schemas.microsoft.com/office/drawing/2015/06/chart">
            <c:ext xmlns:c16="http://schemas.microsoft.com/office/drawing/2014/chart" uri="{C3380CC4-5D6E-409C-BE32-E72D297353CC}">
              <c16:uniqueId val="{00000002-2A01-45C1-BADA-A1E31CACAE1D}"/>
            </c:ext>
          </c:extLst>
        </c:ser>
        <c:dLbls>
          <c:showLegendKey val="0"/>
          <c:showVal val="0"/>
          <c:showCatName val="0"/>
          <c:showSerName val="0"/>
          <c:showPercent val="0"/>
          <c:showBubbleSize val="0"/>
        </c:dLbls>
        <c:marker val="1"/>
        <c:smooth val="0"/>
        <c:axId val="-2020019192"/>
        <c:axId val="-2020014152"/>
      </c:lineChart>
      <c:catAx>
        <c:axId val="-20200191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014152"/>
        <c:crosses val="autoZero"/>
        <c:auto val="1"/>
        <c:lblAlgn val="ctr"/>
        <c:lblOffset val="100"/>
        <c:noMultiLvlLbl val="0"/>
      </c:catAx>
      <c:valAx>
        <c:axId val="-2020014152"/>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019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08ACDA-1F22-4C66-8F4D-F1595A20CBCB}" type="datetimeFigureOut">
              <a:rPr lang="da-DK" smtClean="0"/>
              <a:t>01/03/19</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9568A4D-D724-42E8-8EF4-CFF2B8F602FE}" type="slidenum">
              <a:rPr lang="da-DK" smtClean="0"/>
              <a:t>‹#›</a:t>
            </a:fld>
            <a:endParaRPr lang="da-DK"/>
          </a:p>
        </p:txBody>
      </p:sp>
    </p:spTree>
    <p:extLst>
      <p:ext uri="{BB962C8B-B14F-4D97-AF65-F5344CB8AC3E}">
        <p14:creationId xmlns:p14="http://schemas.microsoft.com/office/powerpoint/2010/main" val="768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Tak til Morten og hans familie</a:t>
            </a:r>
          </a:p>
        </p:txBody>
      </p:sp>
      <p:sp>
        <p:nvSpPr>
          <p:cNvPr id="4" name="Pladsholder til slidenummer 3"/>
          <p:cNvSpPr>
            <a:spLocks noGrp="1"/>
          </p:cNvSpPr>
          <p:nvPr>
            <p:ph type="sldNum" sz="quarter" idx="10"/>
          </p:nvPr>
        </p:nvSpPr>
        <p:spPr/>
        <p:txBody>
          <a:bodyPr/>
          <a:lstStyle/>
          <a:p>
            <a:fld id="{39568A4D-D724-42E8-8EF4-CFF2B8F602FE}" type="slidenum">
              <a:rPr lang="da-DK" smtClean="0"/>
              <a:t>10</a:t>
            </a:fld>
            <a:endParaRPr lang="da-DK"/>
          </a:p>
        </p:txBody>
      </p:sp>
    </p:spTree>
    <p:extLst>
      <p:ext uri="{BB962C8B-B14F-4D97-AF65-F5344CB8AC3E}">
        <p14:creationId xmlns:p14="http://schemas.microsoft.com/office/powerpoint/2010/main" val="72260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9568A4D-D724-42E8-8EF4-CFF2B8F602FE}" type="slidenum">
              <a:rPr lang="da-DK" smtClean="0"/>
              <a:t>11</a:t>
            </a:fld>
            <a:endParaRPr lang="da-DK"/>
          </a:p>
        </p:txBody>
      </p:sp>
    </p:spTree>
    <p:extLst>
      <p:ext uri="{BB962C8B-B14F-4D97-AF65-F5344CB8AC3E}">
        <p14:creationId xmlns:p14="http://schemas.microsoft.com/office/powerpoint/2010/main" val="285609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39568A4D-D724-42E8-8EF4-CFF2B8F602FE}" type="slidenum">
              <a:rPr lang="da-DK" smtClean="0"/>
              <a:t>22</a:t>
            </a:fld>
            <a:endParaRPr lang="da-DK"/>
          </a:p>
        </p:txBody>
      </p:sp>
    </p:spTree>
    <p:extLst>
      <p:ext uri="{BB962C8B-B14F-4D97-AF65-F5344CB8AC3E}">
        <p14:creationId xmlns:p14="http://schemas.microsoft.com/office/powerpoint/2010/main" val="379569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37 % &gt; 10 ton.</a:t>
            </a:r>
          </a:p>
        </p:txBody>
      </p:sp>
      <p:sp>
        <p:nvSpPr>
          <p:cNvPr id="4" name="Pladsholder til diasnummer 3"/>
          <p:cNvSpPr>
            <a:spLocks noGrp="1"/>
          </p:cNvSpPr>
          <p:nvPr>
            <p:ph type="sldNum" sz="quarter" idx="10"/>
          </p:nvPr>
        </p:nvSpPr>
        <p:spPr/>
        <p:txBody>
          <a:bodyPr/>
          <a:lstStyle/>
          <a:p>
            <a:fld id="{39568A4D-D724-42E8-8EF4-CFF2B8F602FE}" type="slidenum">
              <a:rPr lang="da-DK" smtClean="0"/>
              <a:t>26</a:t>
            </a:fld>
            <a:endParaRPr lang="da-DK"/>
          </a:p>
        </p:txBody>
      </p:sp>
    </p:spTree>
    <p:extLst>
      <p:ext uri="{BB962C8B-B14F-4D97-AF65-F5344CB8AC3E}">
        <p14:creationId xmlns:p14="http://schemas.microsoft.com/office/powerpoint/2010/main" val="198352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351FFED-5910-4794-A80C-8EE5A0D63B2C}"/>
              </a:ext>
            </a:extLst>
          </p:cNvPr>
          <p:cNvSpPr>
            <a:spLocks noGrp="1"/>
          </p:cNvSpPr>
          <p:nvPr>
            <p:ph type="ctrTitle"/>
          </p:nvPr>
        </p:nvSpPr>
        <p:spPr>
          <a:xfrm>
            <a:off x="1143000" y="1122363"/>
            <a:ext cx="6858000" cy="2387600"/>
          </a:xfrm>
        </p:spPr>
        <p:txBody>
          <a:bodyPr anchor="b"/>
          <a:lstStyle>
            <a:lvl1pPr algn="ctr">
              <a:defRPr sz="4500"/>
            </a:lvl1pPr>
          </a:lstStyle>
          <a:p>
            <a:r>
              <a:rPr lang="da-DK"/>
              <a:t>Klik for at redigere titeltypografien i masteren</a:t>
            </a:r>
          </a:p>
        </p:txBody>
      </p:sp>
      <p:sp>
        <p:nvSpPr>
          <p:cNvPr id="3" name="Undertitel 2">
            <a:extLst>
              <a:ext uri="{FF2B5EF4-FFF2-40B4-BE49-F238E27FC236}">
                <a16:creationId xmlns:a16="http://schemas.microsoft.com/office/drawing/2014/main" xmlns="" id="{4766BDA2-D011-4B8F-80B9-49FF54712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9659DEC6-7890-4316-A55D-CDC4F66790F6}"/>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F2E960AA-6576-49DE-80BE-AEC7B594BD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223C7B2E-707E-4886-BD5D-E067992783D6}"/>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244816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A1D336-E29C-42AF-BE0E-8CE42529637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A9A806F7-389F-4C0E-82D6-56A670EA2292}"/>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5427F072-6FE6-4244-AAD8-969D2ED7022F}"/>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15F3C4F7-9883-42FE-83F6-3CF6D07E789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329C67EC-7037-45B3-B298-CB1039D7FB7B}"/>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397146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B2FA7637-AE37-49AF-AC6E-0A014089C1B3}"/>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4BD802F3-1F9F-40F9-97DC-C4FBF944A66E}"/>
              </a:ext>
            </a:extLst>
          </p:cNvPr>
          <p:cNvSpPr>
            <a:spLocks noGrp="1"/>
          </p:cNvSpPr>
          <p:nvPr>
            <p:ph type="body" orient="vert" idx="1"/>
          </p:nvPr>
        </p:nvSpPr>
        <p:spPr>
          <a:xfrm>
            <a:off x="628650" y="365125"/>
            <a:ext cx="5800725"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89B2C542-4558-41C1-962D-47FACA0912C3}"/>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5E559095-0B09-4FAD-9DD1-641DBC08EA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BE75DD0B-F55E-42E1-B71F-50EE78E6E496}"/>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118569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3DA486-B74E-460D-B680-A4142BCAB20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BA07113B-4C13-4268-B1A7-EFBA24A2F530}"/>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E2AA397A-51E5-4A48-A748-C8377183C062}"/>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9E7EAFD0-771A-4373-90B9-0B991317CF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556BCCEA-9329-4AD0-9293-99B5F906AE6C}"/>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216751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4C6CD46-D243-4C92-8030-C5CD3902E318}"/>
              </a:ext>
            </a:extLst>
          </p:cNvPr>
          <p:cNvSpPr>
            <a:spLocks noGrp="1"/>
          </p:cNvSpPr>
          <p:nvPr>
            <p:ph type="title"/>
          </p:nvPr>
        </p:nvSpPr>
        <p:spPr>
          <a:xfrm>
            <a:off x="623888" y="1709739"/>
            <a:ext cx="7886700" cy="2852737"/>
          </a:xfrm>
        </p:spPr>
        <p:txBody>
          <a:bodyPr anchor="b"/>
          <a:lstStyle>
            <a:lvl1pPr>
              <a:defRPr sz="45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1F35106B-DA6E-4663-B2D4-9E88B0E76D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xmlns="" id="{CB1C65B6-6147-4AEA-9CEC-D89FEE650A7E}"/>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3B2D30F0-6A7D-4B36-8456-70629C52FC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4F123204-4D3C-4AD7-879C-7843A38A50DB}"/>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192747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F9065E4-6BE2-4349-B8ED-8864AC0C3B4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4BA68D66-4CE4-4AAD-B50F-DF1C5C0B5E9E}"/>
              </a:ext>
            </a:extLst>
          </p:cNvPr>
          <p:cNvSpPr>
            <a:spLocks noGrp="1"/>
          </p:cNvSpPr>
          <p:nvPr>
            <p:ph sz="half" idx="1"/>
          </p:nvPr>
        </p:nvSpPr>
        <p:spPr>
          <a:xfrm>
            <a:off x="628650" y="1825625"/>
            <a:ext cx="38862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A1195944-0B01-4BCB-ADDD-C6CCC4B30699}"/>
              </a:ext>
            </a:extLst>
          </p:cNvPr>
          <p:cNvSpPr>
            <a:spLocks noGrp="1"/>
          </p:cNvSpPr>
          <p:nvPr>
            <p:ph sz="half" idx="2"/>
          </p:nvPr>
        </p:nvSpPr>
        <p:spPr>
          <a:xfrm>
            <a:off x="4629150" y="1825625"/>
            <a:ext cx="38862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B232D2A5-DB3A-4612-B0B5-82765862B67A}"/>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6" name="Pladsholder til sidefod 5">
            <a:extLst>
              <a:ext uri="{FF2B5EF4-FFF2-40B4-BE49-F238E27FC236}">
                <a16:creationId xmlns:a16="http://schemas.microsoft.com/office/drawing/2014/main" xmlns="" id="{7963EC8A-B2FD-4AE9-8BC7-0AC5B114471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2F1647A5-DAFD-45FA-A5D3-E7F6B4183431}"/>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11526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4C6C71-CCC0-46C5-BFE5-1802E35D377A}"/>
              </a:ext>
            </a:extLst>
          </p:cNvPr>
          <p:cNvSpPr>
            <a:spLocks noGrp="1"/>
          </p:cNvSpPr>
          <p:nvPr>
            <p:ph type="title"/>
          </p:nvPr>
        </p:nvSpPr>
        <p:spPr>
          <a:xfrm>
            <a:off x="629841" y="365126"/>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081B932C-8852-4562-BF2C-0EAF66A88E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xmlns="" id="{3F43C23B-24AD-4B19-938B-674C001E83F2}"/>
              </a:ext>
            </a:extLst>
          </p:cNvPr>
          <p:cNvSpPr>
            <a:spLocks noGrp="1"/>
          </p:cNvSpPr>
          <p:nvPr>
            <p:ph sz="half" idx="2"/>
          </p:nvPr>
        </p:nvSpPr>
        <p:spPr>
          <a:xfrm>
            <a:off x="629842" y="2505075"/>
            <a:ext cx="3868340"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180C54D7-5731-49BD-93E1-B9CFFE35C94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xmlns="" id="{893D8038-DFB1-475B-94E7-23435A7CBB3D}"/>
              </a:ext>
            </a:extLst>
          </p:cNvPr>
          <p:cNvSpPr>
            <a:spLocks noGrp="1"/>
          </p:cNvSpPr>
          <p:nvPr>
            <p:ph sz="quarter" idx="4"/>
          </p:nvPr>
        </p:nvSpPr>
        <p:spPr>
          <a:xfrm>
            <a:off x="4629150" y="2505075"/>
            <a:ext cx="3887391"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578D7323-8C1A-4F4F-B008-FC254D1B6275}"/>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8" name="Pladsholder til sidefod 7">
            <a:extLst>
              <a:ext uri="{FF2B5EF4-FFF2-40B4-BE49-F238E27FC236}">
                <a16:creationId xmlns:a16="http://schemas.microsoft.com/office/drawing/2014/main" xmlns="" id="{85817B8A-A0C7-47ED-BD94-A6BA2A20269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xmlns="" id="{C55FEC76-AF86-4E51-B967-7E55344811C4}"/>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56769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727B9A-F709-4432-B31E-27EF8707622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07270074-BF4A-495D-B2C1-6DD4DE983C7B}"/>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4" name="Pladsholder til sidefod 3">
            <a:extLst>
              <a:ext uri="{FF2B5EF4-FFF2-40B4-BE49-F238E27FC236}">
                <a16:creationId xmlns:a16="http://schemas.microsoft.com/office/drawing/2014/main" xmlns="" id="{A83EEDC2-7315-4281-99D2-6B38791BBB8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xmlns="" id="{402B8FF8-8757-47A9-9451-2A5AF83BC067}"/>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242855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2D9CDB96-4304-4E59-A640-0ED9F67CB1E1}"/>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3" name="Pladsholder til sidefod 2">
            <a:extLst>
              <a:ext uri="{FF2B5EF4-FFF2-40B4-BE49-F238E27FC236}">
                <a16:creationId xmlns:a16="http://schemas.microsoft.com/office/drawing/2014/main" xmlns="" id="{0A7C9D42-BBC1-4A90-A354-ADB2DE3031B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xmlns="" id="{BFCFE2D5-FD78-475D-8E06-4110F0406924}"/>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351316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DC12771-804C-47F8-9ED4-2D25B652FD06}"/>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FC6D23E7-B3DB-4149-BD2A-37A2ABD9C5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A3FD23BD-C0D1-420E-A2A6-E9AC6BF3C3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B1778996-4045-459E-B005-C5FF92666FF8}"/>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6" name="Pladsholder til sidefod 5">
            <a:extLst>
              <a:ext uri="{FF2B5EF4-FFF2-40B4-BE49-F238E27FC236}">
                <a16:creationId xmlns:a16="http://schemas.microsoft.com/office/drawing/2014/main" xmlns="" id="{D05D8148-8DC8-4A3E-B3C7-221D1BFCADC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CE037604-D938-41C1-92D5-E7F632155AAF}"/>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425637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736D4D-172A-4BA5-BEFD-27D3958C3547}"/>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70D4E1CE-CB5A-4E97-9AB5-E7556EF979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a:extLst>
              <a:ext uri="{FF2B5EF4-FFF2-40B4-BE49-F238E27FC236}">
                <a16:creationId xmlns:a16="http://schemas.microsoft.com/office/drawing/2014/main" xmlns="" id="{371D8EFC-E5B8-437B-B815-D73F7B72E5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EB2FAA31-8CA4-4668-96EE-503A880A334F}"/>
              </a:ext>
            </a:extLst>
          </p:cNvPr>
          <p:cNvSpPr>
            <a:spLocks noGrp="1"/>
          </p:cNvSpPr>
          <p:nvPr>
            <p:ph type="dt" sz="half" idx="10"/>
          </p:nvPr>
        </p:nvSpPr>
        <p:spPr/>
        <p:txBody>
          <a:bodyPr/>
          <a:lstStyle/>
          <a:p>
            <a:fld id="{1C8A4C52-6E45-41A9-ADCA-2C8E446C3BBC}" type="datetimeFigureOut">
              <a:rPr lang="da-DK" smtClean="0"/>
              <a:t>01/03/19</a:t>
            </a:fld>
            <a:endParaRPr lang="da-DK"/>
          </a:p>
        </p:txBody>
      </p:sp>
      <p:sp>
        <p:nvSpPr>
          <p:cNvPr id="6" name="Pladsholder til sidefod 5">
            <a:extLst>
              <a:ext uri="{FF2B5EF4-FFF2-40B4-BE49-F238E27FC236}">
                <a16:creationId xmlns:a16="http://schemas.microsoft.com/office/drawing/2014/main" xmlns="" id="{D3974B40-975F-4C1D-8962-76EEBE3E8C4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E5A2A0C-4E65-43A7-8F34-6A8361585165}"/>
              </a:ext>
            </a:extLst>
          </p:cNvPr>
          <p:cNvSpPr>
            <a:spLocks noGrp="1"/>
          </p:cNvSpPr>
          <p:nvPr>
            <p:ph type="sldNum" sz="quarter" idx="12"/>
          </p:nvPr>
        </p:nvSpPr>
        <p:spPr/>
        <p:txBody>
          <a:bodyPr/>
          <a:lstStyle/>
          <a:p>
            <a:fld id="{A226F76E-0AF6-4C42-BD5B-7538E52A3EDC}" type="slidenum">
              <a:rPr lang="da-DK" smtClean="0"/>
              <a:t>‹#›</a:t>
            </a:fld>
            <a:endParaRPr lang="da-DK"/>
          </a:p>
        </p:txBody>
      </p:sp>
    </p:spTree>
    <p:extLst>
      <p:ext uri="{BB962C8B-B14F-4D97-AF65-F5344CB8AC3E}">
        <p14:creationId xmlns:p14="http://schemas.microsoft.com/office/powerpoint/2010/main" val="1404133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7AB9461D-48EF-468A-8001-138E944306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9BDC8F30-A442-43DC-BE2A-A18D43518F2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66CC8036-FB8D-4DAA-A447-A29BD1D07D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8A4C52-6E45-41A9-ADCA-2C8E446C3BBC}" type="datetimeFigureOut">
              <a:rPr lang="da-DK" smtClean="0"/>
              <a:t>01/03/19</a:t>
            </a:fld>
            <a:endParaRPr lang="da-DK"/>
          </a:p>
        </p:txBody>
      </p:sp>
      <p:sp>
        <p:nvSpPr>
          <p:cNvPr id="5" name="Pladsholder til sidefod 4">
            <a:extLst>
              <a:ext uri="{FF2B5EF4-FFF2-40B4-BE49-F238E27FC236}">
                <a16:creationId xmlns:a16="http://schemas.microsoft.com/office/drawing/2014/main" xmlns="" id="{8654C56D-C958-4890-984A-1B336EC73B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xmlns="" id="{3A1AA1B4-A09D-4452-B95C-96E94D2AF6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26F76E-0AF6-4C42-BD5B-7538E52A3EDC}" type="slidenum">
              <a:rPr lang="da-DK" smtClean="0"/>
              <a:t>‹#›</a:t>
            </a:fld>
            <a:endParaRPr lang="da-DK"/>
          </a:p>
        </p:txBody>
      </p:sp>
    </p:spTree>
    <p:extLst>
      <p:ext uri="{BB962C8B-B14F-4D97-AF65-F5344CB8AC3E}">
        <p14:creationId xmlns:p14="http://schemas.microsoft.com/office/powerpoint/2010/main" val="29628786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emf"/><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www.a-k-s.d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kartoffeludbytte.dk/" TargetMode="External"/><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t.A-K-S\Desktop\AKSlogo.jpg">
            <a:extLst>
              <a:ext uri="{FF2B5EF4-FFF2-40B4-BE49-F238E27FC236}">
                <a16:creationId xmlns:a16="http://schemas.microsoft.com/office/drawing/2014/main" xmlns="" id="{A807A001-2638-4643-ABB5-A367531616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xmlns="" id="{6D045C86-18DC-4DFC-A54A-5BC8B97CFEAF}"/>
              </a:ext>
            </a:extLst>
          </p:cNvPr>
          <p:cNvSpPr/>
          <p:nvPr/>
        </p:nvSpPr>
        <p:spPr>
          <a:xfrm>
            <a:off x="971600" y="1480245"/>
            <a:ext cx="6408712" cy="4214102"/>
          </a:xfrm>
          <a:prstGeom prst="rect">
            <a:avLst/>
          </a:prstGeom>
        </p:spPr>
        <p:txBody>
          <a:bodyPr wrap="square">
            <a:spAutoFit/>
          </a:bodyPr>
          <a:lstStyle/>
          <a:p>
            <a:pPr>
              <a:lnSpc>
                <a:spcPct val="150000"/>
              </a:lnSpc>
              <a:spcAft>
                <a:spcPts val="0"/>
              </a:spcAft>
            </a:pPr>
            <a:r>
              <a:rPr lang="da-DK" sz="1200" dirty="0">
                <a:latin typeface="Times New Roman" panose="02020603050405020304" pitchFamily="18" charset="0"/>
                <a:ea typeface="Times New Roman" panose="02020603050405020304" pitchFamily="18" charset="0"/>
              </a:rPr>
              <a:t> 8</a:t>
            </a:r>
            <a:r>
              <a:rPr lang="da-DK" sz="1200" baseline="30000" dirty="0">
                <a:latin typeface="Times New Roman" panose="02020603050405020304" pitchFamily="18" charset="0"/>
                <a:ea typeface="Times New Roman" panose="02020603050405020304" pitchFamily="18" charset="0"/>
              </a:rPr>
              <a:t>45 </a:t>
            </a:r>
            <a:r>
              <a:rPr lang="da-DK" sz="1200" dirty="0">
                <a:latin typeface="Times New Roman" panose="02020603050405020304" pitchFamily="18" charset="0"/>
                <a:ea typeface="Times New Roman" panose="02020603050405020304" pitchFamily="18" charset="0"/>
              </a:rPr>
              <a:t>- 9</a:t>
            </a:r>
            <a:r>
              <a:rPr lang="da-DK" sz="1200" baseline="30000" dirty="0">
                <a:latin typeface="Times New Roman" panose="02020603050405020304" pitchFamily="18" charset="0"/>
                <a:ea typeface="Times New Roman" panose="02020603050405020304" pitchFamily="18" charset="0"/>
              </a:rPr>
              <a:t>00 	</a:t>
            </a:r>
            <a:r>
              <a:rPr lang="da-DK" sz="1200" dirty="0">
                <a:latin typeface="Times New Roman" panose="02020603050405020304" pitchFamily="18" charset="0"/>
                <a:ea typeface="Times New Roman" panose="02020603050405020304" pitchFamily="18" charset="0"/>
              </a:rPr>
              <a:t>Kaffe + ankomst</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 9</a:t>
            </a:r>
            <a:r>
              <a:rPr lang="da-DK" sz="1200" baseline="30000" dirty="0">
                <a:latin typeface="Times New Roman" panose="02020603050405020304" pitchFamily="18" charset="0"/>
                <a:ea typeface="Times New Roman" panose="02020603050405020304" pitchFamily="18" charset="0"/>
              </a:rPr>
              <a:t>00 </a:t>
            </a:r>
            <a:r>
              <a:rPr lang="da-DK" sz="1200" dirty="0">
                <a:latin typeface="Times New Roman" panose="02020603050405020304" pitchFamily="18" charset="0"/>
                <a:ea typeface="Times New Roman" panose="02020603050405020304" pitchFamily="18" charset="0"/>
              </a:rPr>
              <a:t>– 9</a:t>
            </a:r>
            <a:r>
              <a:rPr lang="da-DK" sz="1200" baseline="30000" dirty="0">
                <a:latin typeface="Times New Roman" panose="02020603050405020304" pitchFamily="18" charset="0"/>
                <a:ea typeface="Times New Roman" panose="02020603050405020304" pitchFamily="18" charset="0"/>
              </a:rPr>
              <a:t>30</a:t>
            </a:r>
            <a:r>
              <a:rPr lang="da-DK" sz="1200" dirty="0">
                <a:latin typeface="Times New Roman" panose="02020603050405020304" pitchFamily="18" charset="0"/>
                <a:ea typeface="Times New Roman" panose="02020603050405020304" pitchFamily="18" charset="0"/>
              </a:rPr>
              <a:t>	Velkomst v/ Formand Peter C. Petersen. </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 9</a:t>
            </a:r>
            <a:r>
              <a:rPr lang="da-DK" sz="1200" baseline="30000" dirty="0">
                <a:latin typeface="Times New Roman" panose="02020603050405020304" pitchFamily="18" charset="0"/>
                <a:ea typeface="Times New Roman" panose="02020603050405020304" pitchFamily="18" charset="0"/>
              </a:rPr>
              <a:t>30</a:t>
            </a:r>
            <a:r>
              <a:rPr lang="da-DK" sz="1200" dirty="0">
                <a:latin typeface="Times New Roman" panose="02020603050405020304" pitchFamily="18" charset="0"/>
                <a:ea typeface="Times New Roman" panose="02020603050405020304" pitchFamily="18" charset="0"/>
              </a:rPr>
              <a:t>- 10</a:t>
            </a:r>
            <a:r>
              <a:rPr lang="da-DK" sz="1200" baseline="30000" dirty="0">
                <a:latin typeface="Times New Roman" panose="02020603050405020304" pitchFamily="18" charset="0"/>
                <a:ea typeface="Times New Roman" panose="02020603050405020304" pitchFamily="18" charset="0"/>
              </a:rPr>
              <a:t>00	</a:t>
            </a:r>
            <a:r>
              <a:rPr lang="da-DK" sz="1200" dirty="0">
                <a:latin typeface="Times New Roman" panose="02020603050405020304" pitchFamily="18" charset="0"/>
                <a:ea typeface="Times New Roman" panose="02020603050405020304" pitchFamily="18" charset="0"/>
              </a:rPr>
              <a:t>Fabriksinformation v/ Direktør Jens Chr. Jørgensen</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10</a:t>
            </a:r>
            <a:r>
              <a:rPr lang="da-DK" sz="1200" baseline="30000" dirty="0">
                <a:latin typeface="Times New Roman" panose="02020603050405020304" pitchFamily="18" charset="0"/>
                <a:ea typeface="Times New Roman" panose="02020603050405020304" pitchFamily="18" charset="0"/>
              </a:rPr>
              <a:t>00 </a:t>
            </a:r>
            <a:r>
              <a:rPr lang="da-DK" sz="1200" dirty="0">
                <a:latin typeface="Times New Roman" panose="02020603050405020304" pitchFamily="18" charset="0"/>
                <a:ea typeface="Times New Roman" panose="02020603050405020304" pitchFamily="18" charset="0"/>
              </a:rPr>
              <a:t>-10</a:t>
            </a:r>
            <a:r>
              <a:rPr lang="da-DK" sz="1200" baseline="30000" dirty="0">
                <a:latin typeface="Times New Roman" panose="02020603050405020304" pitchFamily="18" charset="0"/>
                <a:ea typeface="Times New Roman" panose="02020603050405020304" pitchFamily="18" charset="0"/>
              </a:rPr>
              <a:t>15	</a:t>
            </a:r>
            <a:r>
              <a:rPr lang="da-DK" sz="1200" dirty="0">
                <a:latin typeface="Times New Roman" panose="02020603050405020304" pitchFamily="18" charset="0"/>
                <a:ea typeface="Times New Roman" panose="02020603050405020304" pitchFamily="18" charset="0"/>
              </a:rPr>
              <a:t>Pause</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10</a:t>
            </a:r>
            <a:r>
              <a:rPr lang="da-DK" sz="1200" baseline="30000" dirty="0">
                <a:latin typeface="Times New Roman" panose="02020603050405020304" pitchFamily="18" charset="0"/>
                <a:ea typeface="Times New Roman" panose="02020603050405020304" pitchFamily="18" charset="0"/>
              </a:rPr>
              <a:t>15</a:t>
            </a:r>
            <a:r>
              <a:rPr lang="da-DK" sz="1200" dirty="0">
                <a:latin typeface="Times New Roman" panose="02020603050405020304" pitchFamily="18" charset="0"/>
                <a:ea typeface="Times New Roman" panose="02020603050405020304" pitchFamily="18" charset="0"/>
              </a:rPr>
              <a:t>-11</a:t>
            </a:r>
            <a:r>
              <a:rPr lang="da-DK" sz="1200" baseline="30000" dirty="0">
                <a:latin typeface="Times New Roman" panose="02020603050405020304" pitchFamily="18" charset="0"/>
                <a:ea typeface="Times New Roman" panose="02020603050405020304" pitchFamily="18" charset="0"/>
              </a:rPr>
              <a:t>00	</a:t>
            </a:r>
            <a:r>
              <a:rPr lang="da-DK" sz="1200" dirty="0">
                <a:latin typeface="Times New Roman" panose="02020603050405020304" pitchFamily="18" charset="0"/>
                <a:ea typeface="Times New Roman" panose="02020603050405020304" pitchFamily="18" charset="0"/>
              </a:rPr>
              <a:t>Kampagne information AKS v/ Bjarne Thisgaard</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11</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-11</a:t>
            </a:r>
            <a:r>
              <a:rPr lang="da-DK" sz="1200" baseline="30000" dirty="0">
                <a:latin typeface="Times New Roman" panose="02020603050405020304" pitchFamily="18" charset="0"/>
                <a:ea typeface="Times New Roman" panose="02020603050405020304" pitchFamily="18" charset="0"/>
              </a:rPr>
              <a:t>30 	</a:t>
            </a:r>
            <a:r>
              <a:rPr lang="da-DK" sz="1200" dirty="0">
                <a:latin typeface="Times New Roman" panose="02020603050405020304" pitchFamily="18" charset="0"/>
                <a:ea typeface="Times New Roman" panose="02020603050405020304" pitchFamily="18" charset="0"/>
              </a:rPr>
              <a:t>Nematode-bekæmpelse med sortsvalg? v/planteavlskonsulent Erik Mikkelsen SLF</a:t>
            </a:r>
            <a:endParaRPr lang="da-DK" sz="1000" dirty="0">
              <a:latin typeface="Times New Roman" panose="02020603050405020304" pitchFamily="18" charset="0"/>
              <a:ea typeface="Times New Roman" panose="02020603050405020304" pitchFamily="18" charset="0"/>
            </a:endParaRPr>
          </a:p>
          <a:p>
            <a:pPr marL="828040" indent="-828040">
              <a:spcAft>
                <a:spcPts val="0"/>
              </a:spcAft>
            </a:pPr>
            <a:r>
              <a:rPr lang="da-DK" sz="1200" dirty="0">
                <a:latin typeface="Times New Roman" panose="02020603050405020304" pitchFamily="18" charset="0"/>
                <a:ea typeface="Times New Roman" panose="02020603050405020304" pitchFamily="18" charset="0"/>
              </a:rPr>
              <a:t>11</a:t>
            </a:r>
            <a:r>
              <a:rPr lang="da-DK" sz="1200" baseline="30000" dirty="0">
                <a:latin typeface="Times New Roman" panose="02020603050405020304" pitchFamily="18" charset="0"/>
                <a:ea typeface="Times New Roman" panose="02020603050405020304" pitchFamily="18" charset="0"/>
              </a:rPr>
              <a:t>30</a:t>
            </a:r>
            <a:r>
              <a:rPr lang="da-DK" sz="1200" dirty="0">
                <a:latin typeface="Times New Roman" panose="02020603050405020304" pitchFamily="18" charset="0"/>
                <a:ea typeface="Times New Roman" panose="02020603050405020304" pitchFamily="18" charset="0"/>
              </a:rPr>
              <a:t>-12</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	Vandingsstrategi v/Kristian Elkjær KMC Agro</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 </a:t>
            </a:r>
            <a:endParaRPr lang="da-DK" sz="1000" dirty="0">
              <a:latin typeface="Times New Roman" panose="02020603050405020304" pitchFamily="18" charset="0"/>
              <a:ea typeface="Times New Roman" panose="02020603050405020304" pitchFamily="18" charset="0"/>
            </a:endParaRPr>
          </a:p>
          <a:p>
            <a:pPr marL="828040" indent="-828040">
              <a:spcAft>
                <a:spcPts val="0"/>
              </a:spcAft>
            </a:pPr>
            <a:r>
              <a:rPr lang="da-DK" sz="1200" dirty="0">
                <a:latin typeface="Times New Roman" panose="02020603050405020304" pitchFamily="18" charset="0"/>
                <a:ea typeface="Times New Roman" panose="02020603050405020304" pitchFamily="18" charset="0"/>
              </a:rPr>
              <a:t>12</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-13</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	Middag</a:t>
            </a:r>
            <a:endParaRPr lang="da-DK" sz="1000" dirty="0">
              <a:latin typeface="Times New Roman" panose="02020603050405020304" pitchFamily="18" charset="0"/>
              <a:ea typeface="Times New Roman" panose="02020603050405020304" pitchFamily="18" charset="0"/>
            </a:endParaRPr>
          </a:p>
          <a:p>
            <a:pPr marL="828040" indent="-828040">
              <a:spcAft>
                <a:spcPts val="0"/>
              </a:spcAft>
            </a:pPr>
            <a:r>
              <a:rPr lang="da-DK" sz="1200" dirty="0">
                <a:latin typeface="Times New Roman" panose="02020603050405020304" pitchFamily="18" charset="0"/>
                <a:ea typeface="Times New Roman" panose="02020603050405020304" pitchFamily="18" charset="0"/>
              </a:rPr>
              <a:t> </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13</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-14</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	Er der plads til kartoflen i Danmark? v/ Marie-Louise Bojsen Lendal                  Tidl. kartoffelambassadør og stifter af Tænketanken Frej</a:t>
            </a:r>
            <a:endParaRPr lang="da-DK" sz="1000" dirty="0">
              <a:latin typeface="Times New Roman" panose="02020603050405020304" pitchFamily="18" charset="0"/>
              <a:ea typeface="Times New Roman" panose="02020603050405020304" pitchFamily="18" charset="0"/>
            </a:endParaRPr>
          </a:p>
          <a:p>
            <a:pPr marL="828040" indent="-828040">
              <a:lnSpc>
                <a:spcPct val="150000"/>
              </a:lnSpc>
              <a:spcAft>
                <a:spcPts val="0"/>
              </a:spcAft>
            </a:pPr>
            <a:r>
              <a:rPr lang="da-DK" sz="1200" dirty="0">
                <a:latin typeface="Times New Roman" panose="02020603050405020304" pitchFamily="18" charset="0"/>
                <a:ea typeface="Times New Roman" panose="02020603050405020304" pitchFamily="18" charset="0"/>
              </a:rPr>
              <a:t>14</a:t>
            </a:r>
            <a:r>
              <a:rPr lang="da-DK" sz="1200" baseline="30000" dirty="0">
                <a:latin typeface="Times New Roman" panose="02020603050405020304" pitchFamily="18" charset="0"/>
                <a:ea typeface="Times New Roman" panose="02020603050405020304" pitchFamily="18" charset="0"/>
              </a:rPr>
              <a:t>00</a:t>
            </a:r>
            <a:r>
              <a:rPr lang="da-DK" sz="1200" dirty="0">
                <a:latin typeface="Times New Roman" panose="02020603050405020304" pitchFamily="18" charset="0"/>
                <a:ea typeface="Times New Roman" panose="02020603050405020304" pitchFamily="18" charset="0"/>
              </a:rPr>
              <a:t>-14</a:t>
            </a:r>
            <a:r>
              <a:rPr lang="da-DK" sz="1200" baseline="30000" dirty="0">
                <a:latin typeface="Times New Roman" panose="02020603050405020304" pitchFamily="18" charset="0"/>
                <a:ea typeface="Times New Roman" panose="02020603050405020304" pitchFamily="18" charset="0"/>
              </a:rPr>
              <a:t>45</a:t>
            </a:r>
            <a:r>
              <a:rPr lang="da-DK" sz="1200" dirty="0">
                <a:latin typeface="Times New Roman" panose="02020603050405020304" pitchFamily="18" charset="0"/>
                <a:ea typeface="Times New Roman" panose="02020603050405020304" pitchFamily="18" charset="0"/>
              </a:rPr>
              <a:t>	Anvendelse af kartoffelstivelse v/ Finn Larsen KMC</a:t>
            </a:r>
            <a:endParaRPr lang="da-DK" sz="1000" dirty="0">
              <a:latin typeface="Times New Roman" panose="02020603050405020304" pitchFamily="18" charset="0"/>
              <a:ea typeface="Times New Roman" panose="02020603050405020304" pitchFamily="18" charset="0"/>
            </a:endParaRPr>
          </a:p>
          <a:p>
            <a:pPr marL="810260" indent="-810260">
              <a:lnSpc>
                <a:spcPct val="150000"/>
              </a:lnSpc>
              <a:spcAft>
                <a:spcPts val="0"/>
              </a:spcAft>
            </a:pPr>
            <a:r>
              <a:rPr lang="da-DK" sz="1200" dirty="0">
                <a:latin typeface="Times New Roman" panose="02020603050405020304" pitchFamily="18" charset="0"/>
                <a:ea typeface="Times New Roman" panose="02020603050405020304" pitchFamily="18" charset="0"/>
              </a:rPr>
              <a:t>14</a:t>
            </a:r>
            <a:r>
              <a:rPr lang="da-DK" sz="1200" baseline="30000" dirty="0">
                <a:latin typeface="Times New Roman" panose="02020603050405020304" pitchFamily="18" charset="0"/>
                <a:ea typeface="Times New Roman" panose="02020603050405020304" pitchFamily="18" charset="0"/>
              </a:rPr>
              <a:t>45</a:t>
            </a:r>
            <a:r>
              <a:rPr lang="da-DK" sz="1200" dirty="0">
                <a:latin typeface="Times New Roman" panose="02020603050405020304" pitchFamily="18" charset="0"/>
                <a:ea typeface="Times New Roman" panose="02020603050405020304" pitchFamily="18" charset="0"/>
              </a:rPr>
              <a:t>-15</a:t>
            </a:r>
            <a:r>
              <a:rPr lang="da-DK" sz="1200" baseline="30000" dirty="0">
                <a:latin typeface="Times New Roman" panose="02020603050405020304" pitchFamily="18" charset="0"/>
                <a:ea typeface="Times New Roman" panose="02020603050405020304" pitchFamily="18" charset="0"/>
              </a:rPr>
              <a:t>15	</a:t>
            </a:r>
            <a:r>
              <a:rPr lang="da-DK" sz="1200" dirty="0" err="1">
                <a:latin typeface="Times New Roman" panose="02020603050405020304" pitchFamily="18" charset="0"/>
                <a:ea typeface="Times New Roman" panose="02020603050405020304" pitchFamily="18" charset="0"/>
              </a:rPr>
              <a:t>KMC´s</a:t>
            </a:r>
            <a:r>
              <a:rPr lang="da-DK" sz="1200" dirty="0">
                <a:latin typeface="Times New Roman" panose="02020603050405020304" pitchFamily="18" charset="0"/>
                <a:ea typeface="Times New Roman" panose="02020603050405020304" pitchFamily="18" charset="0"/>
              </a:rPr>
              <a:t> forventninger til det kommende år v/ CEO Nicolai Hansen KMC</a:t>
            </a:r>
            <a:endParaRPr lang="da-DK" sz="1000" dirty="0">
              <a:latin typeface="Times New Roman" panose="02020603050405020304" pitchFamily="18" charset="0"/>
              <a:ea typeface="Times New Roman" panose="02020603050405020304" pitchFamily="18" charset="0"/>
            </a:endParaRPr>
          </a:p>
          <a:p>
            <a:pPr>
              <a:lnSpc>
                <a:spcPct val="150000"/>
              </a:lnSpc>
              <a:spcAft>
                <a:spcPts val="0"/>
              </a:spcAft>
            </a:pPr>
            <a:r>
              <a:rPr lang="nb-NO" sz="1200" dirty="0">
                <a:latin typeface="Times New Roman" panose="02020603050405020304" pitchFamily="18" charset="0"/>
                <a:ea typeface="Times New Roman" panose="02020603050405020304" pitchFamily="18" charset="0"/>
              </a:rPr>
              <a:t>15</a:t>
            </a:r>
            <a:r>
              <a:rPr lang="nb-NO" sz="1200" baseline="30000" dirty="0">
                <a:latin typeface="Times New Roman" panose="02020603050405020304" pitchFamily="18" charset="0"/>
                <a:ea typeface="Times New Roman" panose="02020603050405020304" pitchFamily="18" charset="0"/>
              </a:rPr>
              <a:t>15</a:t>
            </a:r>
            <a:r>
              <a:rPr lang="nb-NO" sz="1200" dirty="0">
                <a:latin typeface="Times New Roman" panose="02020603050405020304" pitchFamily="18" charset="0"/>
                <a:ea typeface="Times New Roman" panose="02020603050405020304" pitchFamily="18" charset="0"/>
              </a:rPr>
              <a:t>-15</a:t>
            </a:r>
            <a:r>
              <a:rPr lang="nb-NO" sz="1200" baseline="30000" dirty="0">
                <a:latin typeface="Times New Roman" panose="02020603050405020304" pitchFamily="18" charset="0"/>
                <a:ea typeface="Times New Roman" panose="02020603050405020304" pitchFamily="18" charset="0"/>
              </a:rPr>
              <a:t>30</a:t>
            </a:r>
            <a:r>
              <a:rPr lang="nb-NO" sz="1200" dirty="0">
                <a:latin typeface="Times New Roman" panose="02020603050405020304" pitchFamily="18" charset="0"/>
                <a:ea typeface="Times New Roman" panose="02020603050405020304" pitchFamily="18" charset="0"/>
              </a:rPr>
              <a:t>	Økonomisk </a:t>
            </a:r>
            <a:r>
              <a:rPr lang="nb-NO" sz="1200" dirty="0" err="1">
                <a:latin typeface="Times New Roman" panose="02020603050405020304" pitchFamily="18" charset="0"/>
                <a:ea typeface="Times New Roman" panose="02020603050405020304" pitchFamily="18" charset="0"/>
              </a:rPr>
              <a:t>overblik</a:t>
            </a:r>
            <a:r>
              <a:rPr lang="nb-NO" sz="1200" dirty="0">
                <a:latin typeface="Times New Roman" panose="02020603050405020304" pitchFamily="18" charset="0"/>
                <a:ea typeface="Times New Roman" panose="02020603050405020304" pitchFamily="18" charset="0"/>
              </a:rPr>
              <a:t> v/ CFO Henrik </a:t>
            </a:r>
            <a:r>
              <a:rPr lang="nb-NO" sz="1200" dirty="0" err="1">
                <a:latin typeface="Times New Roman" panose="02020603050405020304" pitchFamily="18" charset="0"/>
                <a:ea typeface="Times New Roman" panose="02020603050405020304" pitchFamily="18" charset="0"/>
              </a:rPr>
              <a:t>Borum</a:t>
            </a:r>
            <a:r>
              <a:rPr lang="nb-NO" sz="1200" dirty="0">
                <a:latin typeface="Times New Roman" panose="02020603050405020304" pitchFamily="18" charset="0"/>
                <a:ea typeface="Times New Roman" panose="02020603050405020304" pitchFamily="18" charset="0"/>
              </a:rPr>
              <a:t> KMC</a:t>
            </a:r>
            <a:endParaRPr lang="da-DK" sz="1000" dirty="0">
              <a:latin typeface="Times New Roman" panose="02020603050405020304" pitchFamily="18" charset="0"/>
              <a:ea typeface="Times New Roman" panose="02020603050405020304" pitchFamily="18" charset="0"/>
            </a:endParaRPr>
          </a:p>
          <a:p>
            <a:pPr marL="810260" indent="-810260">
              <a:lnSpc>
                <a:spcPct val="150000"/>
              </a:lnSpc>
              <a:spcAft>
                <a:spcPts val="0"/>
              </a:spcAft>
            </a:pPr>
            <a:r>
              <a:rPr lang="da-DK" sz="1200" dirty="0">
                <a:latin typeface="Times New Roman" panose="02020603050405020304" pitchFamily="18" charset="0"/>
                <a:ea typeface="Times New Roman" panose="02020603050405020304" pitchFamily="18" charset="0"/>
              </a:rPr>
              <a:t>15</a:t>
            </a:r>
            <a:r>
              <a:rPr lang="da-DK" sz="1200" baseline="30000" dirty="0">
                <a:latin typeface="Times New Roman" panose="02020603050405020304" pitchFamily="18" charset="0"/>
                <a:ea typeface="Times New Roman" panose="02020603050405020304" pitchFamily="18" charset="0"/>
              </a:rPr>
              <a:t>30	</a:t>
            </a:r>
            <a:r>
              <a:rPr lang="da-DK" sz="1200" dirty="0">
                <a:latin typeface="Times New Roman" panose="02020603050405020304" pitchFamily="18" charset="0"/>
                <a:ea typeface="Times New Roman" panose="02020603050405020304" pitchFamily="18" charset="0"/>
              </a:rPr>
              <a:t>Afslutning v/ Formand Peter C. Petersen</a:t>
            </a:r>
            <a:endParaRPr lang="da-DK" sz="1000" dirty="0">
              <a:latin typeface="Times New Roman" panose="02020603050405020304" pitchFamily="18" charset="0"/>
              <a:ea typeface="Times New Roman" panose="02020603050405020304" pitchFamily="18" charset="0"/>
            </a:endParaRPr>
          </a:p>
        </p:txBody>
      </p:sp>
      <p:sp>
        <p:nvSpPr>
          <p:cNvPr id="7" name="Titel 6">
            <a:extLst>
              <a:ext uri="{FF2B5EF4-FFF2-40B4-BE49-F238E27FC236}">
                <a16:creationId xmlns:a16="http://schemas.microsoft.com/office/drawing/2014/main" xmlns="" id="{6A04AA45-E49F-4CFA-8235-A7D41E2AD1D7}"/>
              </a:ext>
            </a:extLst>
          </p:cNvPr>
          <p:cNvSpPr>
            <a:spLocks noGrp="1"/>
          </p:cNvSpPr>
          <p:nvPr>
            <p:ph type="title"/>
          </p:nvPr>
        </p:nvSpPr>
        <p:spPr>
          <a:xfrm>
            <a:off x="628650" y="365127"/>
            <a:ext cx="7886700" cy="975642"/>
          </a:xfrm>
        </p:spPr>
        <p:txBody>
          <a:bodyPr/>
          <a:lstStyle/>
          <a:p>
            <a:r>
              <a:rPr lang="da-DK" dirty="0"/>
              <a:t>Dagens program</a:t>
            </a:r>
          </a:p>
        </p:txBody>
      </p:sp>
    </p:spTree>
    <p:extLst>
      <p:ext uri="{BB962C8B-B14F-4D97-AF65-F5344CB8AC3E}">
        <p14:creationId xmlns:p14="http://schemas.microsoft.com/office/powerpoint/2010/main" val="428457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81B20E-C510-459B-9555-2EC4DE17C97E}"/>
              </a:ext>
            </a:extLst>
          </p:cNvPr>
          <p:cNvSpPr>
            <a:spLocks noGrp="1"/>
          </p:cNvSpPr>
          <p:nvPr>
            <p:ph type="title"/>
          </p:nvPr>
        </p:nvSpPr>
        <p:spPr/>
        <p:txBody>
          <a:bodyPr>
            <a:normAutofit/>
          </a:bodyPr>
          <a:lstStyle/>
          <a:p>
            <a:r>
              <a:rPr lang="da-DK" dirty="0"/>
              <a:t>Vækstsæson 2018</a:t>
            </a:r>
            <a:br>
              <a:rPr lang="da-DK" dirty="0"/>
            </a:br>
            <a:endParaRPr lang="da-DK" dirty="0"/>
          </a:p>
        </p:txBody>
      </p:sp>
      <p:sp>
        <p:nvSpPr>
          <p:cNvPr id="7" name="Pladsholder til indhold 6">
            <a:extLst>
              <a:ext uri="{FF2B5EF4-FFF2-40B4-BE49-F238E27FC236}">
                <a16:creationId xmlns:a16="http://schemas.microsoft.com/office/drawing/2014/main" xmlns="" id="{51A2C27C-2827-447C-94B1-23863DDAFBB1}"/>
              </a:ext>
            </a:extLst>
          </p:cNvPr>
          <p:cNvSpPr>
            <a:spLocks noGrp="1"/>
          </p:cNvSpPr>
          <p:nvPr>
            <p:ph idx="1"/>
          </p:nvPr>
        </p:nvSpPr>
        <p:spPr>
          <a:xfrm>
            <a:off x="436633" y="1733504"/>
            <a:ext cx="7886700" cy="4351338"/>
          </a:xfrm>
        </p:spPr>
        <p:txBody>
          <a:bodyPr/>
          <a:lstStyle/>
          <a:p>
            <a:r>
              <a:rPr lang="da-DK" dirty="0"/>
              <a:t>Markvandring / Sortsdemo Bredebro</a:t>
            </a:r>
          </a:p>
          <a:p>
            <a:endParaRPr lang="da-DK" dirty="0"/>
          </a:p>
        </p:txBody>
      </p:sp>
      <p:pic>
        <p:nvPicPr>
          <p:cNvPr id="5" name="Picture 2" descr="C:\Users\bt.A-K-S\Desktop\AKSlogo.jpg">
            <a:extLst>
              <a:ext uri="{FF2B5EF4-FFF2-40B4-BE49-F238E27FC236}">
                <a16:creationId xmlns:a16="http://schemas.microsoft.com/office/drawing/2014/main" xmlns="" id="{99C881A2-9A3E-4089-A1AD-17EF73C289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a:extLst>
              <a:ext uri="{FF2B5EF4-FFF2-40B4-BE49-F238E27FC236}">
                <a16:creationId xmlns:a16="http://schemas.microsoft.com/office/drawing/2014/main" xmlns="" id="{809CA871-0D04-4256-BDF8-5FE09B42598D}"/>
              </a:ext>
            </a:extLst>
          </p:cNvPr>
          <p:cNvPicPr>
            <a:picLocks noChangeAspect="1"/>
          </p:cNvPicPr>
          <p:nvPr/>
        </p:nvPicPr>
        <p:blipFill>
          <a:blip r:embed="rId4"/>
          <a:stretch>
            <a:fillRect/>
          </a:stretch>
        </p:blipFill>
        <p:spPr>
          <a:xfrm>
            <a:off x="323528" y="2204864"/>
            <a:ext cx="7776864" cy="5641795"/>
          </a:xfrm>
          <a:prstGeom prst="rect">
            <a:avLst/>
          </a:prstGeom>
        </p:spPr>
      </p:pic>
      <p:pic>
        <p:nvPicPr>
          <p:cNvPr id="15" name="Billede 14" descr="Et billede, der indeholder udendørs, træ, græs, person&#10;&#10;Automatisk oprettet beskrivelse">
            <a:extLst>
              <a:ext uri="{FF2B5EF4-FFF2-40B4-BE49-F238E27FC236}">
                <a16:creationId xmlns:a16="http://schemas.microsoft.com/office/drawing/2014/main" xmlns="" id="{F9062F65-F8AC-40B7-9421-7B5AB1E50E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2924944"/>
            <a:ext cx="6527007" cy="4351338"/>
          </a:xfrm>
          <a:prstGeom prst="rect">
            <a:avLst/>
          </a:prstGeom>
        </p:spPr>
      </p:pic>
      <p:pic>
        <p:nvPicPr>
          <p:cNvPr id="17" name="Billede 16" descr="Et billede, der indeholder indendørs, person, bord, væg&#10;&#10;Automatisk oprettet beskrivelse">
            <a:extLst>
              <a:ext uri="{FF2B5EF4-FFF2-40B4-BE49-F238E27FC236}">
                <a16:creationId xmlns:a16="http://schemas.microsoft.com/office/drawing/2014/main" xmlns="" id="{033732A4-6B00-480D-8A52-A729881800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91680" y="2147428"/>
            <a:ext cx="7452320" cy="4968213"/>
          </a:xfrm>
          <a:prstGeom prst="rect">
            <a:avLst/>
          </a:prstGeom>
        </p:spPr>
      </p:pic>
    </p:spTree>
    <p:extLst>
      <p:ext uri="{BB962C8B-B14F-4D97-AF65-F5344CB8AC3E}">
        <p14:creationId xmlns:p14="http://schemas.microsoft.com/office/powerpoint/2010/main" val="257117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Statistik kampagne 2018</a:t>
            </a:r>
          </a:p>
        </p:txBody>
      </p:sp>
      <p:sp>
        <p:nvSpPr>
          <p:cNvPr id="3" name="Pladsholder til indhold 2"/>
          <p:cNvSpPr>
            <a:spLocks noGrp="1"/>
          </p:cNvSpPr>
          <p:nvPr>
            <p:ph idx="1"/>
          </p:nvPr>
        </p:nvSpPr>
        <p:spPr/>
        <p:txBody>
          <a:bodyPr/>
          <a:lstStyle/>
          <a:p>
            <a:pPr lvl="1"/>
            <a:r>
              <a:rPr lang="da-DK" dirty="0"/>
              <a:t>Kartofler indvejet brutto	360.000 ton. </a:t>
            </a:r>
          </a:p>
          <a:p>
            <a:pPr lvl="2"/>
            <a:r>
              <a:rPr lang="da-DK" dirty="0"/>
              <a:t>9.540 læs kartofler á </a:t>
            </a:r>
            <a:r>
              <a:rPr lang="da-DK" dirty="0" err="1"/>
              <a:t>gns</a:t>
            </a:r>
            <a:r>
              <a:rPr lang="da-DK" dirty="0"/>
              <a:t>. 37.702 kg.</a:t>
            </a:r>
          </a:p>
          <a:p>
            <a:pPr lvl="1"/>
            <a:r>
              <a:rPr lang="da-DK" dirty="0"/>
              <a:t>Smuds	5,77 %			  16.668 ton.</a:t>
            </a:r>
          </a:p>
          <a:p>
            <a:pPr lvl="1"/>
            <a:r>
              <a:rPr lang="da-DK" dirty="0"/>
              <a:t>Heraf sten 1,14 %		    4.104 ton.</a:t>
            </a:r>
          </a:p>
          <a:p>
            <a:pPr lvl="1"/>
            <a:r>
              <a:rPr lang="da-DK" dirty="0"/>
              <a:t>Jernkassen			            2 ton. </a:t>
            </a:r>
            <a:r>
              <a:rPr lang="da-DK" dirty="0">
                <a:sym typeface="Wingdings" panose="05000000000000000000" pitchFamily="2" charset="2"/>
              </a:rPr>
              <a:t></a:t>
            </a:r>
            <a:endParaRPr lang="da-DK" dirty="0"/>
          </a:p>
          <a:p>
            <a:pPr lvl="1"/>
            <a:endParaRPr lang="da-DK" dirty="0"/>
          </a:p>
          <a:p>
            <a:pPr marL="68580" indent="0">
              <a:buNone/>
            </a:pPr>
            <a:endParaRPr lang="da-DK" dirty="0"/>
          </a:p>
        </p:txBody>
      </p:sp>
      <p:pic>
        <p:nvPicPr>
          <p:cNvPr id="6" name="Picture 2" descr="C:\Users\bt.A-K-S\Desktop\AKSlogo.jpg">
            <a:extLst>
              <a:ext uri="{FF2B5EF4-FFF2-40B4-BE49-F238E27FC236}">
                <a16:creationId xmlns:a16="http://schemas.microsoft.com/office/drawing/2014/main" xmlns="" id="{26DE3F74-44E0-4B38-959F-515214CBEA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stabel&#10;&#10;Automatisk oprettet beskrivelse">
            <a:extLst>
              <a:ext uri="{FF2B5EF4-FFF2-40B4-BE49-F238E27FC236}">
                <a16:creationId xmlns:a16="http://schemas.microsoft.com/office/drawing/2014/main" xmlns="" id="{05AE8424-8D70-45D0-A07B-36220193A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3656210"/>
            <a:ext cx="3816424" cy="2816200"/>
          </a:xfrm>
          <a:prstGeom prst="rect">
            <a:avLst/>
          </a:prstGeom>
        </p:spPr>
      </p:pic>
      <p:pic>
        <p:nvPicPr>
          <p:cNvPr id="8" name="Billede 7" descr="Et billede, der indeholder sidder, chokolade, jord, stykke&#10;&#10;Automatisk oprettet beskrivelse">
            <a:extLst>
              <a:ext uri="{FF2B5EF4-FFF2-40B4-BE49-F238E27FC236}">
                <a16:creationId xmlns:a16="http://schemas.microsoft.com/office/drawing/2014/main" xmlns="" id="{01E9313F-E751-42BB-9D91-1F27BBA35A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8976" y="3652136"/>
            <a:ext cx="3973036" cy="2816201"/>
          </a:xfrm>
          <a:prstGeom prst="rect">
            <a:avLst/>
          </a:prstGeom>
        </p:spPr>
      </p:pic>
      <p:pic>
        <p:nvPicPr>
          <p:cNvPr id="7" name="Billede 6" descr="Et billede, der indeholder jord, udendørs&#10;&#10;Automatisk oprettet beskrivelse">
            <a:extLst>
              <a:ext uri="{FF2B5EF4-FFF2-40B4-BE49-F238E27FC236}">
                <a16:creationId xmlns:a16="http://schemas.microsoft.com/office/drawing/2014/main" xmlns="" id="{93EF26A3-708D-4120-8EDE-8D09DB4E8B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6965" y="3297154"/>
            <a:ext cx="4764021" cy="3573016"/>
          </a:xfrm>
          <a:prstGeom prst="rect">
            <a:avLst/>
          </a:prstGeom>
        </p:spPr>
      </p:pic>
    </p:spTree>
    <p:extLst>
      <p:ext uri="{BB962C8B-B14F-4D97-AF65-F5344CB8AC3E}">
        <p14:creationId xmlns:p14="http://schemas.microsoft.com/office/powerpoint/2010/main" val="129606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692703" y="1052736"/>
            <a:ext cx="7024744" cy="1143000"/>
          </a:xfrm>
        </p:spPr>
        <p:txBody>
          <a:bodyPr>
            <a:normAutofit/>
          </a:bodyPr>
          <a:lstStyle/>
          <a:p>
            <a:r>
              <a:rPr lang="da-DK" sz="3600" dirty="0"/>
              <a:t>Statistik kampagne 2018/19</a:t>
            </a:r>
            <a:br>
              <a:rPr lang="da-DK" sz="3600" dirty="0"/>
            </a:br>
            <a:endParaRPr lang="da-DK" sz="3600" dirty="0"/>
          </a:p>
        </p:txBody>
      </p:sp>
      <p:pic>
        <p:nvPicPr>
          <p:cNvPr id="3" name="Pladsholder til indhold 2">
            <a:extLst>
              <a:ext uri="{FF2B5EF4-FFF2-40B4-BE49-F238E27FC236}">
                <a16:creationId xmlns:a16="http://schemas.microsoft.com/office/drawing/2014/main" xmlns="" id="{6ABBF2EA-079E-4E0A-AC9C-BC5590FEEE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3568" y="2060848"/>
            <a:ext cx="7632848" cy="4032448"/>
          </a:xfrm>
          <a:prstGeom prst="rect">
            <a:avLst/>
          </a:prstGeom>
        </p:spPr>
      </p:pic>
      <p:sp>
        <p:nvSpPr>
          <p:cNvPr id="5" name="Taleboble: oval 4">
            <a:extLst>
              <a:ext uri="{FF2B5EF4-FFF2-40B4-BE49-F238E27FC236}">
                <a16:creationId xmlns:a16="http://schemas.microsoft.com/office/drawing/2014/main" xmlns="" id="{2C72A978-7298-4667-9F76-6BAC12BC3D4F}"/>
              </a:ext>
            </a:extLst>
          </p:cNvPr>
          <p:cNvSpPr/>
          <p:nvPr/>
        </p:nvSpPr>
        <p:spPr>
          <a:xfrm>
            <a:off x="3779912" y="4077072"/>
            <a:ext cx="3384376" cy="1296144"/>
          </a:xfrm>
          <a:prstGeom prst="wedgeEllipseCallout">
            <a:avLst>
              <a:gd name="adj1" fmla="val -59598"/>
              <a:gd name="adj2" fmla="val 50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AKM 17,9 % stivelse</a:t>
            </a:r>
          </a:p>
          <a:p>
            <a:pPr algn="ctr"/>
            <a:r>
              <a:rPr lang="da-DK" dirty="0"/>
              <a:t>AKK 18,0 % stivelse</a:t>
            </a:r>
          </a:p>
        </p:txBody>
      </p:sp>
    </p:spTree>
    <p:extLst>
      <p:ext uri="{BB962C8B-B14F-4D97-AF65-F5344CB8AC3E}">
        <p14:creationId xmlns:p14="http://schemas.microsoft.com/office/powerpoint/2010/main" val="1954264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a:t>Statistik kampagne 2018/19</a:t>
            </a:r>
            <a:br>
              <a:rPr lang="da-DK" dirty="0"/>
            </a:br>
            <a:endParaRPr lang="da-DK" dirty="0"/>
          </a:p>
        </p:txBody>
      </p:sp>
      <p:graphicFrame>
        <p:nvGraphicFramePr>
          <p:cNvPr id="6" name="Pladsholder til indhold 5">
            <a:extLst>
              <a:ext uri="{FF2B5EF4-FFF2-40B4-BE49-F238E27FC236}">
                <a16:creationId xmlns:a16="http://schemas.microsoft.com/office/drawing/2014/main" xmlns="" id="{977EA2D3-B36E-44CD-A49B-9D97E0AE932D}"/>
              </a:ext>
            </a:extLst>
          </p:cNvPr>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798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24F5C1-7C33-4C2B-B2CC-F7786AC331F0}"/>
              </a:ext>
            </a:extLst>
          </p:cNvPr>
          <p:cNvSpPr>
            <a:spLocks noGrp="1"/>
          </p:cNvSpPr>
          <p:nvPr>
            <p:ph type="title"/>
          </p:nvPr>
        </p:nvSpPr>
        <p:spPr/>
        <p:txBody>
          <a:bodyPr/>
          <a:lstStyle/>
          <a:p>
            <a:r>
              <a:rPr lang="da-DK" dirty="0"/>
              <a:t>Omsætning kr. / ha.</a:t>
            </a:r>
          </a:p>
        </p:txBody>
      </p:sp>
      <p:graphicFrame>
        <p:nvGraphicFramePr>
          <p:cNvPr id="10" name="Pladsholder til indhold 9">
            <a:extLst>
              <a:ext uri="{FF2B5EF4-FFF2-40B4-BE49-F238E27FC236}">
                <a16:creationId xmlns:a16="http://schemas.microsoft.com/office/drawing/2014/main" xmlns="" id="{A8DBC6F1-8E4C-4E6B-92F2-899FADAA70FB}"/>
              </a:ext>
            </a:extLst>
          </p:cNvPr>
          <p:cNvGraphicFramePr>
            <a:graphicFrameLocks noGrp="1"/>
          </p:cNvGraphicFramePr>
          <p:nvPr>
            <p:ph idx="1"/>
            <p:extLst>
              <p:ext uri="{D42A27DB-BD31-4B8C-83A1-F6EECF244321}">
                <p14:modId xmlns:p14="http://schemas.microsoft.com/office/powerpoint/2010/main" val="32732799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C:\Users\bt.A-K-S\Desktop\AKSlogo.jpg">
            <a:extLst>
              <a:ext uri="{FF2B5EF4-FFF2-40B4-BE49-F238E27FC236}">
                <a16:creationId xmlns:a16="http://schemas.microsoft.com/office/drawing/2014/main" xmlns="" id="{138B588B-F267-4EDC-855A-BFCA3989D6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6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692696"/>
            <a:ext cx="7024744" cy="1143000"/>
          </a:xfrm>
        </p:spPr>
        <p:txBody>
          <a:bodyPr/>
          <a:lstStyle/>
          <a:p>
            <a:r>
              <a:rPr lang="da-DK" dirty="0"/>
              <a:t>Smuds og sten</a:t>
            </a:r>
          </a:p>
        </p:txBody>
      </p:sp>
      <p:sp>
        <p:nvSpPr>
          <p:cNvPr id="3" name="Pladsholder til indhold 2"/>
          <p:cNvSpPr>
            <a:spLocks noGrp="1"/>
          </p:cNvSpPr>
          <p:nvPr>
            <p:ph idx="1"/>
          </p:nvPr>
        </p:nvSpPr>
        <p:spPr>
          <a:xfrm>
            <a:off x="628650" y="1825624"/>
            <a:ext cx="7886700" cy="4411689"/>
          </a:xfrm>
        </p:spPr>
        <p:txBody>
          <a:bodyPr/>
          <a:lstStyle/>
          <a:p>
            <a:pPr marL="68580" indent="0">
              <a:buNone/>
            </a:pPr>
            <a:r>
              <a:rPr lang="da-DK" dirty="0"/>
              <a:t>Smuds op til og med 6 % - uden fradrag</a:t>
            </a:r>
          </a:p>
          <a:p>
            <a:pPr marL="68580" indent="0">
              <a:buNone/>
            </a:pPr>
            <a:r>
              <a:rPr lang="da-DK" dirty="0"/>
              <a:t>Stenregulering så det kan betale stenstrenglægning fra 7 %</a:t>
            </a:r>
          </a:p>
        </p:txBody>
      </p:sp>
      <p:pic>
        <p:nvPicPr>
          <p:cNvPr id="8"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xmlns="" id="{291778E5-DD24-45AC-B611-B3CDB1EFC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440" y="2702576"/>
            <a:ext cx="5163760" cy="4639458"/>
          </a:xfrm>
          <a:prstGeom prst="rect">
            <a:avLst/>
          </a:prstGeom>
        </p:spPr>
      </p:pic>
      <p:graphicFrame>
        <p:nvGraphicFramePr>
          <p:cNvPr id="5" name="Tabel 4"/>
          <p:cNvGraphicFramePr>
            <a:graphicFrameLocks noGrp="1"/>
          </p:cNvGraphicFramePr>
          <p:nvPr>
            <p:extLst>
              <p:ext uri="{D42A27DB-BD31-4B8C-83A1-F6EECF244321}">
                <p14:modId xmlns:p14="http://schemas.microsoft.com/office/powerpoint/2010/main" val="1061408105"/>
              </p:ext>
            </p:extLst>
          </p:nvPr>
        </p:nvGraphicFramePr>
        <p:xfrm>
          <a:off x="899592" y="3068960"/>
          <a:ext cx="2548881" cy="3168354"/>
        </p:xfrm>
        <a:graphic>
          <a:graphicData uri="http://schemas.openxmlformats.org/drawingml/2006/table">
            <a:tbl>
              <a:tblPr>
                <a:tableStyleId>{5C22544A-7EE6-4342-B048-85BDC9FD1C3A}</a:tableStyleId>
              </a:tblPr>
              <a:tblGrid>
                <a:gridCol w="849627">
                  <a:extLst>
                    <a:ext uri="{9D8B030D-6E8A-4147-A177-3AD203B41FA5}">
                      <a16:colId xmlns:a16="http://schemas.microsoft.com/office/drawing/2014/main" xmlns="" val="20000"/>
                    </a:ext>
                  </a:extLst>
                </a:gridCol>
                <a:gridCol w="849627">
                  <a:extLst>
                    <a:ext uri="{9D8B030D-6E8A-4147-A177-3AD203B41FA5}">
                      <a16:colId xmlns:a16="http://schemas.microsoft.com/office/drawing/2014/main" xmlns="" val="20001"/>
                    </a:ext>
                  </a:extLst>
                </a:gridCol>
                <a:gridCol w="849627">
                  <a:extLst>
                    <a:ext uri="{9D8B030D-6E8A-4147-A177-3AD203B41FA5}">
                      <a16:colId xmlns:a16="http://schemas.microsoft.com/office/drawing/2014/main" xmlns="" val="20002"/>
                    </a:ext>
                  </a:extLst>
                </a:gridCol>
              </a:tblGrid>
              <a:tr h="309410">
                <a:tc>
                  <a:txBody>
                    <a:bodyPr/>
                    <a:lstStyle/>
                    <a:p>
                      <a:pPr algn="ctr" fontAlgn="b"/>
                      <a:r>
                        <a:rPr lang="da-DK" sz="1600" b="1" u="none" strike="noStrike" dirty="0">
                          <a:effectLst/>
                        </a:rPr>
                        <a:t>% smuds</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a:effectLst/>
                        </a:rPr>
                        <a:t>antal læs</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560031">
                <a:tc>
                  <a:txBody>
                    <a:bodyPr/>
                    <a:lstStyle/>
                    <a:p>
                      <a:pPr algn="ctr" fontAlgn="b"/>
                      <a:r>
                        <a:rPr lang="da-DK" sz="1600" b="1" u="none" strike="noStrike" dirty="0">
                          <a:effectLst/>
                        </a:rPr>
                        <a:t>&lt; 7</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7066</a:t>
                      </a:r>
                    </a:p>
                  </a:txBody>
                  <a:tcPr marL="9525" marR="9525" marT="9525" marB="0" anchor="b"/>
                </a:tc>
                <a:tc>
                  <a:txBody>
                    <a:bodyPr/>
                    <a:lstStyle/>
                    <a:p>
                      <a:pPr algn="ctr" fontAlgn="b"/>
                      <a:r>
                        <a:rPr lang="da-DK" sz="1600" b="1" u="none" strike="noStrike" dirty="0">
                          <a:effectLst/>
                        </a:rPr>
                        <a:t>  74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560031">
                <a:tc>
                  <a:txBody>
                    <a:bodyPr/>
                    <a:lstStyle/>
                    <a:p>
                      <a:pPr algn="ctr" fontAlgn="b"/>
                      <a:r>
                        <a:rPr lang="da-DK" sz="1600" b="1" u="none" strike="noStrike" dirty="0">
                          <a:effectLst/>
                        </a:rPr>
                        <a:t>´7 - 10</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dirty="0">
                          <a:effectLst/>
                        </a:rPr>
                        <a:t>1985</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21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560031">
                <a:tc>
                  <a:txBody>
                    <a:bodyPr/>
                    <a:lstStyle/>
                    <a:p>
                      <a:pPr algn="ctr" fontAlgn="b"/>
                      <a:r>
                        <a:rPr lang="da-DK" sz="1600" b="1" u="none" strike="noStrike">
                          <a:effectLst/>
                        </a:rPr>
                        <a:t>´11 - 20</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458</a:t>
                      </a:r>
                    </a:p>
                  </a:txBody>
                  <a:tcPr marL="9525" marR="9525" marT="9525" marB="0" anchor="b"/>
                </a:tc>
                <a:tc>
                  <a:txBody>
                    <a:bodyPr/>
                    <a:lstStyle/>
                    <a:p>
                      <a:pPr algn="ctr" fontAlgn="b"/>
                      <a:r>
                        <a:rPr lang="da-DK" sz="1600" b="1" u="none" strike="noStrike" dirty="0">
                          <a:effectLst/>
                        </a:rPr>
                        <a:t>   4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560031">
                <a:tc>
                  <a:txBody>
                    <a:bodyPr/>
                    <a:lstStyle/>
                    <a:p>
                      <a:pPr algn="ctr" fontAlgn="b"/>
                      <a:r>
                        <a:rPr lang="da-DK" sz="1600" b="1" u="none" strike="noStrike">
                          <a:effectLst/>
                        </a:rPr>
                        <a:t> &gt; 21</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31</a:t>
                      </a:r>
                    </a:p>
                  </a:txBody>
                  <a:tcPr marL="9525" marR="9525" marT="9525" marB="0" anchor="b"/>
                </a:tc>
                <a:tc>
                  <a:txBody>
                    <a:bodyPr/>
                    <a:lstStyle/>
                    <a:p>
                      <a:pPr algn="ctr" fontAlgn="b"/>
                      <a:r>
                        <a:rPr lang="da-DK" sz="1600" b="1" u="none" strike="noStrike" dirty="0">
                          <a:effectLst/>
                        </a:rPr>
                        <a:t>  &lt; 1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09410">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09410">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9540</a:t>
                      </a:r>
                    </a:p>
                  </a:txBody>
                  <a:tcPr marL="9525" marR="9525" marT="9525" marB="0" anchor="b"/>
                </a:tc>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791941154"/>
              </p:ext>
            </p:extLst>
          </p:nvPr>
        </p:nvGraphicFramePr>
        <p:xfrm>
          <a:off x="4639690" y="3068960"/>
          <a:ext cx="2548882" cy="3168356"/>
        </p:xfrm>
        <a:graphic>
          <a:graphicData uri="http://schemas.openxmlformats.org/drawingml/2006/table">
            <a:tbl>
              <a:tblPr>
                <a:tableStyleId>{5C22544A-7EE6-4342-B048-85BDC9FD1C3A}</a:tableStyleId>
              </a:tblPr>
              <a:tblGrid>
                <a:gridCol w="788060">
                  <a:extLst>
                    <a:ext uri="{9D8B030D-6E8A-4147-A177-3AD203B41FA5}">
                      <a16:colId xmlns:a16="http://schemas.microsoft.com/office/drawing/2014/main" xmlns="" val="20000"/>
                    </a:ext>
                  </a:extLst>
                </a:gridCol>
                <a:gridCol w="972762">
                  <a:extLst>
                    <a:ext uri="{9D8B030D-6E8A-4147-A177-3AD203B41FA5}">
                      <a16:colId xmlns:a16="http://schemas.microsoft.com/office/drawing/2014/main" xmlns="" val="20001"/>
                    </a:ext>
                  </a:extLst>
                </a:gridCol>
                <a:gridCol w="788060">
                  <a:extLst>
                    <a:ext uri="{9D8B030D-6E8A-4147-A177-3AD203B41FA5}">
                      <a16:colId xmlns:a16="http://schemas.microsoft.com/office/drawing/2014/main" xmlns="" val="20002"/>
                    </a:ext>
                  </a:extLst>
                </a:gridCol>
              </a:tblGrid>
              <a:tr h="300500">
                <a:tc>
                  <a:txBody>
                    <a:bodyPr/>
                    <a:lstStyle/>
                    <a:p>
                      <a:pPr algn="ctr" fontAlgn="b"/>
                      <a:r>
                        <a:rPr lang="da-DK" sz="1600" b="1" u="none" strike="noStrike" dirty="0">
                          <a:effectLst/>
                        </a:rPr>
                        <a:t>% sten</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a:effectLst/>
                        </a:rPr>
                        <a:t>antal læs</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566714">
                <a:tc>
                  <a:txBody>
                    <a:bodyPr/>
                    <a:lstStyle/>
                    <a:p>
                      <a:pPr algn="ctr" fontAlgn="b"/>
                      <a:r>
                        <a:rPr lang="da-DK" sz="1600" b="1" u="none" strike="noStrike" dirty="0">
                          <a:effectLst/>
                        </a:rPr>
                        <a:t>&lt; 5</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9072</a:t>
                      </a:r>
                    </a:p>
                  </a:txBody>
                  <a:tcPr marL="9525" marR="9525" marT="9525" marB="0" anchor="b"/>
                </a:tc>
                <a:tc>
                  <a:txBody>
                    <a:bodyPr/>
                    <a:lstStyle/>
                    <a:p>
                      <a:pPr algn="ctr" fontAlgn="b"/>
                      <a:r>
                        <a:rPr lang="da-DK" sz="1600" b="1" i="0" u="none" strike="noStrike" dirty="0">
                          <a:solidFill>
                            <a:srgbClr val="000000"/>
                          </a:solidFill>
                          <a:effectLst/>
                          <a:latin typeface="Calibri"/>
                        </a:rPr>
                        <a:t>95</a:t>
                      </a:r>
                    </a:p>
                  </a:txBody>
                  <a:tcPr marL="9525" marR="9525" marT="9525" marB="0" anchor="b"/>
                </a:tc>
                <a:extLst>
                  <a:ext uri="{0D108BD9-81ED-4DB2-BD59-A6C34878D82A}">
                    <a16:rowId xmlns:a16="http://schemas.microsoft.com/office/drawing/2014/main" xmlns="" val="10001"/>
                  </a:ext>
                </a:extLst>
              </a:tr>
              <a:tr h="566714">
                <a:tc>
                  <a:txBody>
                    <a:bodyPr/>
                    <a:lstStyle/>
                    <a:p>
                      <a:pPr algn="ctr" fontAlgn="b"/>
                      <a:r>
                        <a:rPr lang="da-DK" sz="1600" b="1" u="none" strike="noStrike" dirty="0">
                          <a:effectLst/>
                        </a:rPr>
                        <a:t>´5 - 7</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255</a:t>
                      </a:r>
                    </a:p>
                  </a:txBody>
                  <a:tcPr marL="9525" marR="9525" marT="9525" marB="0" anchor="b"/>
                </a:tc>
                <a:tc>
                  <a:txBody>
                    <a:bodyPr/>
                    <a:lstStyle/>
                    <a:p>
                      <a:pPr algn="ctr" fontAlgn="b"/>
                      <a:r>
                        <a:rPr lang="da-DK" sz="1600" b="1" u="none" strike="noStrike" dirty="0">
                          <a:effectLst/>
                        </a:rPr>
                        <a:t>  3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566714">
                <a:tc>
                  <a:txBody>
                    <a:bodyPr/>
                    <a:lstStyle/>
                    <a:p>
                      <a:pPr algn="ctr" fontAlgn="b"/>
                      <a:r>
                        <a:rPr lang="da-DK" sz="1600" b="1" u="none" strike="noStrike">
                          <a:effectLst/>
                        </a:rPr>
                        <a:t>´7 - 20</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dirty="0">
                          <a:effectLst/>
                        </a:rPr>
                        <a:t>211</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1,08</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566714">
                <a:tc>
                  <a:txBody>
                    <a:bodyPr/>
                    <a:lstStyle/>
                    <a:p>
                      <a:pPr algn="ctr" fontAlgn="b"/>
                      <a:r>
                        <a:rPr lang="da-DK" sz="1600" b="1" u="none" strike="noStrike">
                          <a:effectLst/>
                        </a:rPr>
                        <a:t>&gt; 20</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dirty="0">
                          <a:effectLst/>
                        </a:rPr>
                        <a:t>2</a:t>
                      </a:r>
                      <a:endParaRPr lang="da-DK" sz="1600" b="1" i="0" u="none" strike="noStrike" dirty="0">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0,02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00500">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00500">
                <a:tc>
                  <a:txBody>
                    <a:bodyPr/>
                    <a:lstStyle/>
                    <a:p>
                      <a:pPr algn="ctr" fontAlgn="b"/>
                      <a:r>
                        <a:rPr lang="da-DK" sz="1600" b="1" u="none" strike="noStrike">
                          <a:effectLst/>
                        </a:rPr>
                        <a:t> </a:t>
                      </a:r>
                      <a:endParaRPr lang="da-DK" sz="1600" b="1" i="0" u="none" strike="noStrike">
                        <a:solidFill>
                          <a:srgbClr val="000000"/>
                        </a:solidFill>
                        <a:effectLst/>
                        <a:latin typeface="Calibri"/>
                      </a:endParaRPr>
                    </a:p>
                  </a:txBody>
                  <a:tcPr marL="9525" marR="9525" marT="9525" marB="0" anchor="b"/>
                </a:tc>
                <a:tc>
                  <a:txBody>
                    <a:bodyPr/>
                    <a:lstStyle/>
                    <a:p>
                      <a:pPr algn="ctr" fontAlgn="b"/>
                      <a:r>
                        <a:rPr lang="da-DK" sz="1600" b="1" i="0" u="none" strike="noStrike" dirty="0">
                          <a:solidFill>
                            <a:srgbClr val="000000"/>
                          </a:solidFill>
                          <a:effectLst/>
                          <a:latin typeface="Calibri"/>
                        </a:rPr>
                        <a:t>9540</a:t>
                      </a:r>
                    </a:p>
                  </a:txBody>
                  <a:tcPr marL="9525" marR="9525" marT="9525" marB="0" anchor="b"/>
                </a:tc>
                <a:tc>
                  <a:txBody>
                    <a:bodyPr/>
                    <a:lstStyle/>
                    <a:p>
                      <a:pPr algn="ctr" fontAlgn="b"/>
                      <a:r>
                        <a:rPr lang="da-DK" sz="1600" b="1" u="none" strike="noStrike" dirty="0">
                          <a:effectLst/>
                        </a:rPr>
                        <a:t> </a:t>
                      </a:r>
                      <a:endParaRPr lang="da-DK"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1048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936EBF2-3AD0-4DE9-90E3-AC9F31CA2F8D}"/>
              </a:ext>
            </a:extLst>
          </p:cNvPr>
          <p:cNvSpPr>
            <a:spLocks noGrp="1"/>
          </p:cNvSpPr>
          <p:nvPr>
            <p:ph type="title"/>
          </p:nvPr>
        </p:nvSpPr>
        <p:spPr/>
        <p:txBody>
          <a:bodyPr/>
          <a:lstStyle/>
          <a:p>
            <a:r>
              <a:rPr lang="da-DK" dirty="0"/>
              <a:t>Smuds</a:t>
            </a:r>
          </a:p>
        </p:txBody>
      </p:sp>
      <p:sp>
        <p:nvSpPr>
          <p:cNvPr id="3" name="Pladsholder til indhold 2">
            <a:extLst>
              <a:ext uri="{FF2B5EF4-FFF2-40B4-BE49-F238E27FC236}">
                <a16:creationId xmlns:a16="http://schemas.microsoft.com/office/drawing/2014/main" xmlns="" id="{CEBDB789-C976-4EAB-A8B9-73C5718F3F10}"/>
              </a:ext>
            </a:extLst>
          </p:cNvPr>
          <p:cNvSpPr>
            <a:spLocks noGrp="1"/>
          </p:cNvSpPr>
          <p:nvPr>
            <p:ph idx="1"/>
          </p:nvPr>
        </p:nvSpPr>
        <p:spPr/>
        <p:txBody>
          <a:bodyPr/>
          <a:lstStyle/>
          <a:p>
            <a:endParaRPr lang="da-DK"/>
          </a:p>
        </p:txBody>
      </p:sp>
      <p:pic>
        <p:nvPicPr>
          <p:cNvPr id="4" name="Billede 3">
            <a:extLst>
              <a:ext uri="{FF2B5EF4-FFF2-40B4-BE49-F238E27FC236}">
                <a16:creationId xmlns:a16="http://schemas.microsoft.com/office/drawing/2014/main" xmlns="" id="{A7C8F814-E868-4B3F-B0D1-CE8729521F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600" y="1669950"/>
            <a:ext cx="7886700" cy="4507013"/>
          </a:xfrm>
          <a:prstGeom prst="rect">
            <a:avLst/>
          </a:prstGeom>
        </p:spPr>
      </p:pic>
      <p:cxnSp>
        <p:nvCxnSpPr>
          <p:cNvPr id="6" name="Lige forbindelse 5">
            <a:extLst>
              <a:ext uri="{FF2B5EF4-FFF2-40B4-BE49-F238E27FC236}">
                <a16:creationId xmlns:a16="http://schemas.microsoft.com/office/drawing/2014/main" xmlns="" id="{CAA7BC94-AF1B-4C68-9E07-3A1EDEB5D2BE}"/>
              </a:ext>
            </a:extLst>
          </p:cNvPr>
          <p:cNvCxnSpPr/>
          <p:nvPr/>
        </p:nvCxnSpPr>
        <p:spPr>
          <a:xfrm flipV="1">
            <a:off x="3995936" y="3645024"/>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7" name="Taleboble: oval 6">
            <a:extLst>
              <a:ext uri="{FF2B5EF4-FFF2-40B4-BE49-F238E27FC236}">
                <a16:creationId xmlns:a16="http://schemas.microsoft.com/office/drawing/2014/main" xmlns="" id="{C4E7EF2A-30B7-4615-832D-4AF4DC645B50}"/>
              </a:ext>
            </a:extLst>
          </p:cNvPr>
          <p:cNvSpPr/>
          <p:nvPr/>
        </p:nvSpPr>
        <p:spPr>
          <a:xfrm>
            <a:off x="3491883" y="2348880"/>
            <a:ext cx="2232241" cy="864096"/>
          </a:xfrm>
          <a:prstGeom prst="wedgeEllipseCallout">
            <a:avLst>
              <a:gd name="adj1" fmla="val -65106"/>
              <a:gd name="adj2" fmla="val 138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74 % af antal læs uden fradrag</a:t>
            </a:r>
          </a:p>
        </p:txBody>
      </p:sp>
      <p:pic>
        <p:nvPicPr>
          <p:cNvPr id="8" name="Picture 2" descr="C:\Users\bt.A-K-S\Desktop\AKSlogo.jpg">
            <a:extLst>
              <a:ext uri="{FF2B5EF4-FFF2-40B4-BE49-F238E27FC236}">
                <a16:creationId xmlns:a16="http://schemas.microsoft.com/office/drawing/2014/main" xmlns="" id="{09EF9F91-C3FB-44DD-A00A-11566D4BF5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34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7BDF59-F72E-4123-8C0C-3FAB55D90CD0}"/>
              </a:ext>
            </a:extLst>
          </p:cNvPr>
          <p:cNvSpPr>
            <a:spLocks noGrp="1"/>
          </p:cNvSpPr>
          <p:nvPr>
            <p:ph type="title"/>
          </p:nvPr>
        </p:nvSpPr>
        <p:spPr/>
        <p:txBody>
          <a:bodyPr/>
          <a:lstStyle/>
          <a:p>
            <a:r>
              <a:rPr lang="da-DK" dirty="0"/>
              <a:t>Sten</a:t>
            </a:r>
          </a:p>
        </p:txBody>
      </p:sp>
      <p:pic>
        <p:nvPicPr>
          <p:cNvPr id="8" name="Pladsholder til indhold 7">
            <a:extLst>
              <a:ext uri="{FF2B5EF4-FFF2-40B4-BE49-F238E27FC236}">
                <a16:creationId xmlns:a16="http://schemas.microsoft.com/office/drawing/2014/main" xmlns="" id="{796202F1-F3EF-4FA5-A70C-F3E5634A5FFE}"/>
              </a:ext>
              <a:ext uri="{C183D7F6-B498-43B3-948B-1728B52AA6E4}">
                <adec:decorative xmlns:adec="http://schemas.microsoft.com/office/drawing/2017/decorative" xmlns="" val="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14464" y="2738589"/>
            <a:ext cx="2826000" cy="2119500"/>
          </a:xfrm>
        </p:spPr>
      </p:pic>
      <p:pic>
        <p:nvPicPr>
          <p:cNvPr id="4" name="Billede 3">
            <a:extLst>
              <a:ext uri="{FF2B5EF4-FFF2-40B4-BE49-F238E27FC236}">
                <a16:creationId xmlns:a16="http://schemas.microsoft.com/office/drawing/2014/main" xmlns="" id="{98C0D27A-8F92-461C-BBCC-13252D440A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06" y="1772516"/>
            <a:ext cx="7615758" cy="4051647"/>
          </a:xfrm>
          <a:prstGeom prst="rect">
            <a:avLst/>
          </a:prstGeom>
        </p:spPr>
      </p:pic>
      <p:cxnSp>
        <p:nvCxnSpPr>
          <p:cNvPr id="6" name="Lige forbindelse 5">
            <a:extLst>
              <a:ext uri="{FF2B5EF4-FFF2-40B4-BE49-F238E27FC236}">
                <a16:creationId xmlns:a16="http://schemas.microsoft.com/office/drawing/2014/main" xmlns="" id="{3635A86C-3CC7-4133-B89A-C3CCF6F50D54}"/>
              </a:ext>
            </a:extLst>
          </p:cNvPr>
          <p:cNvCxnSpPr/>
          <p:nvPr/>
        </p:nvCxnSpPr>
        <p:spPr>
          <a:xfrm flipV="1">
            <a:off x="4139952" y="4653136"/>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7" name="Taleboble: oval 6">
            <a:extLst>
              <a:ext uri="{FF2B5EF4-FFF2-40B4-BE49-F238E27FC236}">
                <a16:creationId xmlns:a16="http://schemas.microsoft.com/office/drawing/2014/main" xmlns="" id="{D7A0EC90-B7D6-472B-8BBD-F750A31A2575}"/>
              </a:ext>
            </a:extLst>
          </p:cNvPr>
          <p:cNvSpPr/>
          <p:nvPr/>
        </p:nvSpPr>
        <p:spPr>
          <a:xfrm>
            <a:off x="3131847" y="2996952"/>
            <a:ext cx="1872196" cy="1080120"/>
          </a:xfrm>
          <a:prstGeom prst="wedgeEllipseCallout">
            <a:avLst>
              <a:gd name="adj1" fmla="val -110622"/>
              <a:gd name="adj2" fmla="val 119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95 % af antal læs uden fradrag</a:t>
            </a:r>
          </a:p>
        </p:txBody>
      </p:sp>
      <p:pic>
        <p:nvPicPr>
          <p:cNvPr id="10" name="Billede 9" descr="Et billede, der indeholder hegn, indendørs&#10;&#10;Automatisk oprettet beskrivelse">
            <a:extLst>
              <a:ext uri="{FF2B5EF4-FFF2-40B4-BE49-F238E27FC236}">
                <a16:creationId xmlns:a16="http://schemas.microsoft.com/office/drawing/2014/main" xmlns="" id="{BB9C29CC-EBE1-4C5F-A8A3-B0A8691CA5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785037" y="1907908"/>
            <a:ext cx="2084851" cy="2825997"/>
          </a:xfrm>
          <a:prstGeom prst="rect">
            <a:avLst/>
          </a:prstGeom>
        </p:spPr>
      </p:pic>
      <p:pic>
        <p:nvPicPr>
          <p:cNvPr id="9" name="Picture 2" descr="C:\Users\bt.A-K-S\Desktop\AKSlogo.jpg">
            <a:extLst>
              <a:ext uri="{FF2B5EF4-FFF2-40B4-BE49-F238E27FC236}">
                <a16:creationId xmlns:a16="http://schemas.microsoft.com/office/drawing/2014/main" xmlns="" id="{472A6252-C6BA-4C33-B24D-402B230CDF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bygning, udendørs genstand, jord&#10;&#10;Automatisk oprettet beskrivelse">
            <a:extLst>
              <a:ext uri="{FF2B5EF4-FFF2-40B4-BE49-F238E27FC236}">
                <a16:creationId xmlns:a16="http://schemas.microsoft.com/office/drawing/2014/main" xmlns="" id="{68096436-A6CD-49FF-9A56-07416E110D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94196" y="3886303"/>
            <a:ext cx="2987816" cy="2494667"/>
          </a:xfrm>
          <a:prstGeom prst="rect">
            <a:avLst/>
          </a:prstGeom>
        </p:spPr>
      </p:pic>
    </p:spTree>
    <p:extLst>
      <p:ext uri="{BB962C8B-B14F-4D97-AF65-F5344CB8AC3E}">
        <p14:creationId xmlns:p14="http://schemas.microsoft.com/office/powerpoint/2010/main" val="3617387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737C81-AE39-4D79-8E71-22521102D375}"/>
              </a:ext>
            </a:extLst>
          </p:cNvPr>
          <p:cNvSpPr>
            <a:spLocks noGrp="1"/>
          </p:cNvSpPr>
          <p:nvPr>
            <p:ph type="title"/>
          </p:nvPr>
        </p:nvSpPr>
        <p:spPr/>
        <p:txBody>
          <a:bodyPr/>
          <a:lstStyle/>
          <a:p>
            <a:r>
              <a:rPr lang="da-DK" dirty="0"/>
              <a:t>Smuds og sten</a:t>
            </a:r>
          </a:p>
        </p:txBody>
      </p:sp>
      <p:sp>
        <p:nvSpPr>
          <p:cNvPr id="3" name="Pladsholder til indhold 2">
            <a:extLst>
              <a:ext uri="{FF2B5EF4-FFF2-40B4-BE49-F238E27FC236}">
                <a16:creationId xmlns:a16="http://schemas.microsoft.com/office/drawing/2014/main" xmlns="" id="{5042EA49-87D4-4C34-B518-4A43FF35E767}"/>
              </a:ext>
            </a:extLst>
          </p:cNvPr>
          <p:cNvSpPr>
            <a:spLocks noGrp="1"/>
          </p:cNvSpPr>
          <p:nvPr>
            <p:ph idx="1"/>
          </p:nvPr>
        </p:nvSpPr>
        <p:spPr/>
        <p:txBody>
          <a:bodyPr/>
          <a:lstStyle/>
          <a:p>
            <a:r>
              <a:rPr lang="da-DK" dirty="0"/>
              <a:t>Fremadrettet fokus på alternativ </a:t>
            </a:r>
            <a:r>
              <a:rPr lang="da-DK" dirty="0" err="1"/>
              <a:t>frarens</a:t>
            </a:r>
            <a:r>
              <a:rPr lang="da-DK" dirty="0"/>
              <a:t> af sten</a:t>
            </a:r>
          </a:p>
          <a:p>
            <a:pPr lvl="1"/>
            <a:r>
              <a:rPr lang="da-DK" dirty="0"/>
              <a:t>Stenstrenglægning er en stor ”flaskehals” mange steder</a:t>
            </a:r>
          </a:p>
          <a:p>
            <a:pPr lvl="1"/>
            <a:r>
              <a:rPr lang="da-DK" dirty="0"/>
              <a:t>Trods lav </a:t>
            </a:r>
            <a:r>
              <a:rPr lang="da-DK" dirty="0" err="1"/>
              <a:t>gns</a:t>
            </a:r>
            <a:r>
              <a:rPr lang="da-DK" dirty="0"/>
              <a:t>. Sten% sænker det kapaciteten på fabrikken</a:t>
            </a:r>
          </a:p>
          <a:p>
            <a:pPr lvl="1"/>
            <a:endParaRPr lang="da-DK" dirty="0"/>
          </a:p>
          <a:p>
            <a:pPr lvl="1"/>
            <a:r>
              <a:rPr lang="da-DK" dirty="0"/>
              <a:t>Stenstrenglægning contra stenseparering ved læsning</a:t>
            </a:r>
          </a:p>
          <a:p>
            <a:pPr lvl="1"/>
            <a:r>
              <a:rPr lang="da-DK" dirty="0"/>
              <a:t>Der arbejdes på flere modeller</a:t>
            </a:r>
          </a:p>
          <a:p>
            <a:pPr lvl="2"/>
            <a:r>
              <a:rPr lang="da-DK" dirty="0" err="1"/>
              <a:t>Airsep</a:t>
            </a:r>
            <a:r>
              <a:rPr lang="da-DK" dirty="0"/>
              <a:t> på optager</a:t>
            </a:r>
          </a:p>
          <a:p>
            <a:pPr lvl="2"/>
            <a:r>
              <a:rPr lang="da-DK" dirty="0" err="1"/>
              <a:t>Airsep</a:t>
            </a:r>
            <a:r>
              <a:rPr lang="da-DK" dirty="0"/>
              <a:t> på </a:t>
            </a:r>
            <a:r>
              <a:rPr lang="da-DK" dirty="0" err="1"/>
              <a:t>renseagregat</a:t>
            </a:r>
            <a:r>
              <a:rPr lang="da-DK" dirty="0"/>
              <a:t> ved læsning fra kule</a:t>
            </a:r>
          </a:p>
          <a:p>
            <a:pPr lvl="2"/>
            <a:r>
              <a:rPr lang="da-DK" dirty="0"/>
              <a:t>Stenvask</a:t>
            </a:r>
          </a:p>
          <a:p>
            <a:pPr lvl="1"/>
            <a:endParaRPr lang="da-DK" dirty="0"/>
          </a:p>
          <a:p>
            <a:pPr lvl="1"/>
            <a:r>
              <a:rPr lang="da-DK" dirty="0"/>
              <a:t>Vi følger naturligvis med i udviklingen..</a:t>
            </a:r>
          </a:p>
          <a:p>
            <a:pPr marL="342900" lvl="1" indent="0">
              <a:buNone/>
            </a:pPr>
            <a:endParaRPr lang="da-DK" dirty="0"/>
          </a:p>
        </p:txBody>
      </p:sp>
      <p:pic>
        <p:nvPicPr>
          <p:cNvPr id="4" name="Picture 2" descr="C:\Users\bt.A-K-S\Desktop\AKSlogo.jpg">
            <a:extLst>
              <a:ext uri="{FF2B5EF4-FFF2-40B4-BE49-F238E27FC236}">
                <a16:creationId xmlns:a16="http://schemas.microsoft.com/office/drawing/2014/main" xmlns="" id="{6A575232-749D-460C-A535-BE772F13CC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971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536776-69A6-4AED-A768-22858C551C8C}"/>
              </a:ext>
            </a:extLst>
          </p:cNvPr>
          <p:cNvSpPr>
            <a:spLocks noGrp="1"/>
          </p:cNvSpPr>
          <p:nvPr>
            <p:ph type="title"/>
          </p:nvPr>
        </p:nvSpPr>
        <p:spPr/>
        <p:txBody>
          <a:bodyPr/>
          <a:lstStyle/>
          <a:p>
            <a:r>
              <a:rPr lang="da-DK" dirty="0"/>
              <a:t>Rådgivning</a:t>
            </a:r>
          </a:p>
        </p:txBody>
      </p:sp>
      <p:sp>
        <p:nvSpPr>
          <p:cNvPr id="3" name="Pladsholder til indhold 2">
            <a:extLst>
              <a:ext uri="{FF2B5EF4-FFF2-40B4-BE49-F238E27FC236}">
                <a16:creationId xmlns:a16="http://schemas.microsoft.com/office/drawing/2014/main" xmlns="" id="{D51D5CA2-4DE6-4D8E-9779-8FA4534D2D3C}"/>
              </a:ext>
            </a:extLst>
          </p:cNvPr>
          <p:cNvSpPr>
            <a:spLocks noGrp="1"/>
          </p:cNvSpPr>
          <p:nvPr>
            <p:ph idx="1"/>
          </p:nvPr>
        </p:nvSpPr>
        <p:spPr/>
        <p:txBody>
          <a:bodyPr>
            <a:normAutofit/>
          </a:bodyPr>
          <a:lstStyle/>
          <a:p>
            <a:pPr lvl="1"/>
            <a:endParaRPr lang="da-DK" dirty="0"/>
          </a:p>
          <a:p>
            <a:pPr lvl="1"/>
            <a:endParaRPr lang="da-DK" dirty="0"/>
          </a:p>
        </p:txBody>
      </p:sp>
      <p:pic>
        <p:nvPicPr>
          <p:cNvPr id="4" name="Picture 2" descr="C:\Users\bt\Desktop\AKSlogo.jpg">
            <a:extLst>
              <a:ext uri="{FF2B5EF4-FFF2-40B4-BE49-F238E27FC236}">
                <a16:creationId xmlns:a16="http://schemas.microsoft.com/office/drawing/2014/main" xmlns="" id="{11FA0D51-8C18-47B5-A36D-228BE3AB1B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260648"/>
            <a:ext cx="2257817" cy="1633830"/>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Et billede, der indeholder græs, udendørs, træ, himmel&#10;&#10;Automatisk oprettet beskrivelse">
            <a:extLst>
              <a:ext uri="{FF2B5EF4-FFF2-40B4-BE49-F238E27FC236}">
                <a16:creationId xmlns:a16="http://schemas.microsoft.com/office/drawing/2014/main" xmlns="" id="{09F4FBB0-A6CC-47A1-A61F-50733244F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321" y="1870198"/>
            <a:ext cx="6934015" cy="4622676"/>
          </a:xfrm>
          <a:prstGeom prst="rect">
            <a:avLst/>
          </a:prstGeom>
        </p:spPr>
      </p:pic>
    </p:spTree>
    <p:extLst>
      <p:ext uri="{BB962C8B-B14F-4D97-AF65-F5344CB8AC3E}">
        <p14:creationId xmlns:p14="http://schemas.microsoft.com/office/powerpoint/2010/main" val="200636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Et billede, der indeholder græs, himmel, bygning, vej&#10;&#10;Beskrivelse, der er oprettet med meget høj sikkerhed">
            <a:extLst>
              <a:ext uri="{FF2B5EF4-FFF2-40B4-BE49-F238E27FC236}">
                <a16:creationId xmlns:a16="http://schemas.microsoft.com/office/drawing/2014/main" xmlns="" id="{EBB800C5-884B-40F2-B304-8F382C697B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2050" name="Picture 2" descr="D:\charlotte_f_0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4228917"/>
            <a:ext cx="6422512" cy="2629083"/>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C:\Users\bt\Desktop\AKSlog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 y="-6956"/>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143000" y="2245810"/>
            <a:ext cx="6858000" cy="1355750"/>
          </a:xfrm>
        </p:spPr>
        <p:txBody>
          <a:bodyPr>
            <a:normAutofit/>
          </a:bodyPr>
          <a:lstStyle/>
          <a:p>
            <a:pPr algn="l"/>
            <a:r>
              <a:rPr lang="da-DK" sz="4300" dirty="0"/>
              <a:t>Vintermøde</a:t>
            </a:r>
            <a:br>
              <a:rPr lang="da-DK" sz="4300" dirty="0"/>
            </a:br>
            <a:r>
              <a:rPr lang="da-DK" sz="4300" dirty="0"/>
              <a:t>28. Februar 2019</a:t>
            </a:r>
          </a:p>
        </p:txBody>
      </p:sp>
      <p:sp>
        <p:nvSpPr>
          <p:cNvPr id="4" name="Undertitel 3"/>
          <p:cNvSpPr>
            <a:spLocks noGrp="1"/>
          </p:cNvSpPr>
          <p:nvPr>
            <p:ph type="subTitle" idx="1"/>
          </p:nvPr>
        </p:nvSpPr>
        <p:spPr>
          <a:xfrm>
            <a:off x="1143000" y="3608517"/>
            <a:ext cx="6858000" cy="620400"/>
          </a:xfrm>
        </p:spPr>
        <p:txBody>
          <a:bodyPr>
            <a:normAutofit/>
          </a:bodyPr>
          <a:lstStyle/>
          <a:p>
            <a:pPr algn="l"/>
            <a:r>
              <a:rPr lang="da-DK" sz="1700"/>
              <a:t>v/ Bjarne Thisgaard</a:t>
            </a:r>
          </a:p>
        </p:txBody>
      </p:sp>
    </p:spTree>
    <p:extLst>
      <p:ext uri="{BB962C8B-B14F-4D97-AF65-F5344CB8AC3E}">
        <p14:creationId xmlns:p14="http://schemas.microsoft.com/office/powerpoint/2010/main" val="142757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2BF96F-8C09-465B-B6C5-CCA9F9E5FE0F}"/>
              </a:ext>
            </a:extLst>
          </p:cNvPr>
          <p:cNvSpPr>
            <a:spLocks noGrp="1"/>
          </p:cNvSpPr>
          <p:nvPr>
            <p:ph type="title"/>
          </p:nvPr>
        </p:nvSpPr>
        <p:spPr/>
        <p:txBody>
          <a:bodyPr/>
          <a:lstStyle/>
          <a:p>
            <a:r>
              <a:rPr lang="da-DK" dirty="0"/>
              <a:t>Markvandring 2019</a:t>
            </a:r>
          </a:p>
        </p:txBody>
      </p:sp>
      <p:graphicFrame>
        <p:nvGraphicFramePr>
          <p:cNvPr id="4" name="Pladsholder til indhold 3">
            <a:extLst>
              <a:ext uri="{FF2B5EF4-FFF2-40B4-BE49-F238E27FC236}">
                <a16:creationId xmlns:a16="http://schemas.microsoft.com/office/drawing/2014/main" xmlns="" id="{302F2009-CA07-414C-93A5-F3954280963A}"/>
              </a:ext>
            </a:extLst>
          </p:cNvPr>
          <p:cNvGraphicFramePr>
            <a:graphicFrameLocks noGrp="1"/>
          </p:cNvGraphicFramePr>
          <p:nvPr>
            <p:ph idx="1"/>
            <p:extLst>
              <p:ext uri="{D42A27DB-BD31-4B8C-83A1-F6EECF244321}">
                <p14:modId xmlns:p14="http://schemas.microsoft.com/office/powerpoint/2010/main" val="1801087190"/>
              </p:ext>
            </p:extLst>
          </p:nvPr>
        </p:nvGraphicFramePr>
        <p:xfrm>
          <a:off x="539552" y="1916832"/>
          <a:ext cx="7200799" cy="1483360"/>
        </p:xfrm>
        <a:graphic>
          <a:graphicData uri="http://schemas.openxmlformats.org/drawingml/2006/table">
            <a:tbl>
              <a:tblPr firstRow="1" bandRow="1">
                <a:tableStyleId>{5C22544A-7EE6-4342-B048-85BDC9FD1C3A}</a:tableStyleId>
              </a:tblPr>
              <a:tblGrid>
                <a:gridCol w="890150">
                  <a:extLst>
                    <a:ext uri="{9D8B030D-6E8A-4147-A177-3AD203B41FA5}">
                      <a16:colId xmlns:a16="http://schemas.microsoft.com/office/drawing/2014/main" xmlns="" val="3858029947"/>
                    </a:ext>
                  </a:extLst>
                </a:gridCol>
                <a:gridCol w="911790">
                  <a:extLst>
                    <a:ext uri="{9D8B030D-6E8A-4147-A177-3AD203B41FA5}">
                      <a16:colId xmlns:a16="http://schemas.microsoft.com/office/drawing/2014/main" xmlns="" val="1003481184"/>
                    </a:ext>
                  </a:extLst>
                </a:gridCol>
                <a:gridCol w="1094148">
                  <a:extLst>
                    <a:ext uri="{9D8B030D-6E8A-4147-A177-3AD203B41FA5}">
                      <a16:colId xmlns:a16="http://schemas.microsoft.com/office/drawing/2014/main" xmlns="" val="3263143081"/>
                    </a:ext>
                  </a:extLst>
                </a:gridCol>
                <a:gridCol w="1845221">
                  <a:extLst>
                    <a:ext uri="{9D8B030D-6E8A-4147-A177-3AD203B41FA5}">
                      <a16:colId xmlns:a16="http://schemas.microsoft.com/office/drawing/2014/main" xmlns="" val="3150762422"/>
                    </a:ext>
                  </a:extLst>
                </a:gridCol>
                <a:gridCol w="2459490">
                  <a:extLst>
                    <a:ext uri="{9D8B030D-6E8A-4147-A177-3AD203B41FA5}">
                      <a16:colId xmlns:a16="http://schemas.microsoft.com/office/drawing/2014/main" xmlns="" val="3242341158"/>
                    </a:ext>
                  </a:extLst>
                </a:gridCol>
              </a:tblGrid>
              <a:tr h="370840">
                <a:tc>
                  <a:txBody>
                    <a:bodyPr/>
                    <a:lstStyle/>
                    <a:p>
                      <a:r>
                        <a:rPr lang="da-DK" dirty="0"/>
                        <a:t>Uge 19</a:t>
                      </a:r>
                    </a:p>
                  </a:txBody>
                  <a:tcPr/>
                </a:tc>
                <a:tc>
                  <a:txBody>
                    <a:bodyPr/>
                    <a:lstStyle/>
                    <a:p>
                      <a:r>
                        <a:rPr lang="da-DK" dirty="0"/>
                        <a:t>Fabrik</a:t>
                      </a:r>
                    </a:p>
                  </a:txBody>
                  <a:tcPr/>
                </a:tc>
                <a:tc>
                  <a:txBody>
                    <a:bodyPr/>
                    <a:lstStyle/>
                    <a:p>
                      <a:r>
                        <a:rPr lang="da-DK" dirty="0"/>
                        <a:t>Dato</a:t>
                      </a:r>
                    </a:p>
                  </a:txBody>
                  <a:tcPr/>
                </a:tc>
                <a:tc>
                  <a:txBody>
                    <a:bodyPr/>
                    <a:lstStyle/>
                    <a:p>
                      <a:r>
                        <a:rPr lang="da-DK" dirty="0"/>
                        <a:t>Sted</a:t>
                      </a:r>
                    </a:p>
                  </a:txBody>
                  <a:tcPr/>
                </a:tc>
                <a:tc>
                  <a:txBody>
                    <a:bodyPr/>
                    <a:lstStyle/>
                    <a:p>
                      <a:r>
                        <a:rPr lang="da-DK" dirty="0"/>
                        <a:t>Tema</a:t>
                      </a:r>
                    </a:p>
                  </a:txBody>
                  <a:tcPr/>
                </a:tc>
                <a:extLst>
                  <a:ext uri="{0D108BD9-81ED-4DB2-BD59-A6C34878D82A}">
                    <a16:rowId xmlns:a16="http://schemas.microsoft.com/office/drawing/2014/main" xmlns="" val="1764077767"/>
                  </a:ext>
                </a:extLst>
              </a:tr>
              <a:tr h="370840">
                <a:tc>
                  <a:txBody>
                    <a:bodyPr/>
                    <a:lstStyle/>
                    <a:p>
                      <a:endParaRPr lang="da-DK" dirty="0"/>
                    </a:p>
                  </a:txBody>
                  <a:tcPr/>
                </a:tc>
                <a:tc>
                  <a:txBody>
                    <a:bodyPr/>
                    <a:lstStyle/>
                    <a:p>
                      <a:r>
                        <a:rPr lang="da-DK" dirty="0"/>
                        <a:t>AKS</a:t>
                      </a:r>
                    </a:p>
                  </a:txBody>
                  <a:tcPr/>
                </a:tc>
                <a:tc>
                  <a:txBody>
                    <a:bodyPr/>
                    <a:lstStyle/>
                    <a:p>
                      <a:r>
                        <a:rPr lang="da-DK" dirty="0"/>
                        <a:t>7. Maj</a:t>
                      </a:r>
                    </a:p>
                  </a:txBody>
                  <a:tcPr/>
                </a:tc>
                <a:tc>
                  <a:txBody>
                    <a:bodyPr/>
                    <a:lstStyle/>
                    <a:p>
                      <a:r>
                        <a:rPr lang="da-DK" dirty="0"/>
                        <a:t>Bylderup Bov</a:t>
                      </a:r>
                    </a:p>
                  </a:txBody>
                  <a:tcPr/>
                </a:tc>
                <a:tc>
                  <a:txBody>
                    <a:bodyPr/>
                    <a:lstStyle/>
                    <a:p>
                      <a:r>
                        <a:rPr lang="da-DK" dirty="0"/>
                        <a:t>Ukrudt m.m.  </a:t>
                      </a:r>
                    </a:p>
                  </a:txBody>
                  <a:tcPr/>
                </a:tc>
                <a:extLst>
                  <a:ext uri="{0D108BD9-81ED-4DB2-BD59-A6C34878D82A}">
                    <a16:rowId xmlns:a16="http://schemas.microsoft.com/office/drawing/2014/main" xmlns="" val="80117929"/>
                  </a:ext>
                </a:extLst>
              </a:tr>
              <a:tr h="370840">
                <a:tc>
                  <a:txBody>
                    <a:bodyPr/>
                    <a:lstStyle/>
                    <a:p>
                      <a:endParaRPr lang="da-DK" dirty="0"/>
                    </a:p>
                  </a:txBody>
                  <a:tcPr/>
                </a:tc>
                <a:tc>
                  <a:txBody>
                    <a:bodyPr/>
                    <a:lstStyle/>
                    <a:p>
                      <a:r>
                        <a:rPr lang="da-DK" dirty="0"/>
                        <a:t>AKM</a:t>
                      </a:r>
                    </a:p>
                  </a:txBody>
                  <a:tcPr/>
                </a:tc>
                <a:tc>
                  <a:txBody>
                    <a:bodyPr/>
                    <a:lstStyle/>
                    <a:p>
                      <a:r>
                        <a:rPr lang="da-DK" dirty="0"/>
                        <a:t>8. Maj</a:t>
                      </a:r>
                    </a:p>
                  </a:txBody>
                  <a:tcPr/>
                </a:tc>
                <a:tc>
                  <a:txBody>
                    <a:bodyPr/>
                    <a:lstStyle/>
                    <a:p>
                      <a:r>
                        <a:rPr lang="da-DK" dirty="0"/>
                        <a:t>Ringkøbing</a:t>
                      </a:r>
                    </a:p>
                  </a:txBody>
                  <a:tcPr/>
                </a:tc>
                <a:tc>
                  <a:txBody>
                    <a:bodyPr/>
                    <a:lstStyle/>
                    <a:p>
                      <a:r>
                        <a:rPr lang="da-DK" dirty="0"/>
                        <a:t>Ukrudt m.m.  </a:t>
                      </a:r>
                    </a:p>
                  </a:txBody>
                  <a:tcPr/>
                </a:tc>
                <a:extLst>
                  <a:ext uri="{0D108BD9-81ED-4DB2-BD59-A6C34878D82A}">
                    <a16:rowId xmlns:a16="http://schemas.microsoft.com/office/drawing/2014/main" xmlns="" val="4110353113"/>
                  </a:ext>
                </a:extLst>
              </a:tr>
              <a:tr h="370840">
                <a:tc>
                  <a:txBody>
                    <a:bodyPr/>
                    <a:lstStyle/>
                    <a:p>
                      <a:endParaRPr lang="da-DK" dirty="0"/>
                    </a:p>
                  </a:txBody>
                  <a:tcPr/>
                </a:tc>
                <a:tc>
                  <a:txBody>
                    <a:bodyPr/>
                    <a:lstStyle/>
                    <a:p>
                      <a:r>
                        <a:rPr lang="da-DK" dirty="0"/>
                        <a:t>AKK</a:t>
                      </a:r>
                    </a:p>
                  </a:txBody>
                  <a:tcPr/>
                </a:tc>
                <a:tc>
                  <a:txBody>
                    <a:bodyPr/>
                    <a:lstStyle/>
                    <a:p>
                      <a:r>
                        <a:rPr lang="da-DK" dirty="0"/>
                        <a:t>9. Maj</a:t>
                      </a:r>
                    </a:p>
                  </a:txBody>
                  <a:tcPr/>
                </a:tc>
                <a:tc>
                  <a:txBody>
                    <a:bodyPr/>
                    <a:lstStyle/>
                    <a:p>
                      <a:r>
                        <a:rPr lang="da-DK" dirty="0"/>
                        <a:t>Sunds</a:t>
                      </a:r>
                    </a:p>
                  </a:txBody>
                  <a:tcPr/>
                </a:tc>
                <a:tc>
                  <a:txBody>
                    <a:bodyPr/>
                    <a:lstStyle/>
                    <a:p>
                      <a:r>
                        <a:rPr lang="da-DK" dirty="0"/>
                        <a:t>Ukrudt m.m.  </a:t>
                      </a:r>
                    </a:p>
                  </a:txBody>
                  <a:tcPr/>
                </a:tc>
                <a:extLst>
                  <a:ext uri="{0D108BD9-81ED-4DB2-BD59-A6C34878D82A}">
                    <a16:rowId xmlns:a16="http://schemas.microsoft.com/office/drawing/2014/main" xmlns="" val="2679808947"/>
                  </a:ext>
                </a:extLst>
              </a:tr>
            </a:tbl>
          </a:graphicData>
        </a:graphic>
      </p:graphicFrame>
      <p:graphicFrame>
        <p:nvGraphicFramePr>
          <p:cNvPr id="5" name="Pladsholder til indhold 3">
            <a:extLst>
              <a:ext uri="{FF2B5EF4-FFF2-40B4-BE49-F238E27FC236}">
                <a16:creationId xmlns:a16="http://schemas.microsoft.com/office/drawing/2014/main" xmlns="" id="{AF432C7F-C9DD-4A0F-AD5F-0AF094A92AE6}"/>
              </a:ext>
            </a:extLst>
          </p:cNvPr>
          <p:cNvGraphicFramePr>
            <a:graphicFrameLocks/>
          </p:cNvGraphicFramePr>
          <p:nvPr>
            <p:extLst>
              <p:ext uri="{D42A27DB-BD31-4B8C-83A1-F6EECF244321}">
                <p14:modId xmlns:p14="http://schemas.microsoft.com/office/powerpoint/2010/main" val="566006608"/>
              </p:ext>
            </p:extLst>
          </p:nvPr>
        </p:nvGraphicFramePr>
        <p:xfrm>
          <a:off x="572809" y="3789040"/>
          <a:ext cx="7200799" cy="1483360"/>
        </p:xfrm>
        <a:graphic>
          <a:graphicData uri="http://schemas.openxmlformats.org/drawingml/2006/table">
            <a:tbl>
              <a:tblPr firstRow="1" bandRow="1">
                <a:tableStyleId>{5C22544A-7EE6-4342-B048-85BDC9FD1C3A}</a:tableStyleId>
              </a:tblPr>
              <a:tblGrid>
                <a:gridCol w="890150">
                  <a:extLst>
                    <a:ext uri="{9D8B030D-6E8A-4147-A177-3AD203B41FA5}">
                      <a16:colId xmlns:a16="http://schemas.microsoft.com/office/drawing/2014/main" xmlns="" val="3858029947"/>
                    </a:ext>
                  </a:extLst>
                </a:gridCol>
                <a:gridCol w="911790">
                  <a:extLst>
                    <a:ext uri="{9D8B030D-6E8A-4147-A177-3AD203B41FA5}">
                      <a16:colId xmlns:a16="http://schemas.microsoft.com/office/drawing/2014/main" xmlns="" val="1003481184"/>
                    </a:ext>
                  </a:extLst>
                </a:gridCol>
                <a:gridCol w="1094148">
                  <a:extLst>
                    <a:ext uri="{9D8B030D-6E8A-4147-A177-3AD203B41FA5}">
                      <a16:colId xmlns:a16="http://schemas.microsoft.com/office/drawing/2014/main" xmlns="" val="3263143081"/>
                    </a:ext>
                  </a:extLst>
                </a:gridCol>
                <a:gridCol w="1845221">
                  <a:extLst>
                    <a:ext uri="{9D8B030D-6E8A-4147-A177-3AD203B41FA5}">
                      <a16:colId xmlns:a16="http://schemas.microsoft.com/office/drawing/2014/main" xmlns="" val="3150762422"/>
                    </a:ext>
                  </a:extLst>
                </a:gridCol>
                <a:gridCol w="2459490">
                  <a:extLst>
                    <a:ext uri="{9D8B030D-6E8A-4147-A177-3AD203B41FA5}">
                      <a16:colId xmlns:a16="http://schemas.microsoft.com/office/drawing/2014/main" xmlns="" val="3242341158"/>
                    </a:ext>
                  </a:extLst>
                </a:gridCol>
              </a:tblGrid>
              <a:tr h="370840">
                <a:tc>
                  <a:txBody>
                    <a:bodyPr/>
                    <a:lstStyle/>
                    <a:p>
                      <a:r>
                        <a:rPr lang="da-DK" dirty="0"/>
                        <a:t>Uge 27</a:t>
                      </a:r>
                    </a:p>
                  </a:txBody>
                  <a:tcPr/>
                </a:tc>
                <a:tc>
                  <a:txBody>
                    <a:bodyPr/>
                    <a:lstStyle/>
                    <a:p>
                      <a:r>
                        <a:rPr lang="da-DK" dirty="0"/>
                        <a:t>Fabrik</a:t>
                      </a:r>
                    </a:p>
                  </a:txBody>
                  <a:tcPr/>
                </a:tc>
                <a:tc>
                  <a:txBody>
                    <a:bodyPr/>
                    <a:lstStyle/>
                    <a:p>
                      <a:r>
                        <a:rPr lang="da-DK" dirty="0"/>
                        <a:t>Dato</a:t>
                      </a:r>
                    </a:p>
                  </a:txBody>
                  <a:tcPr/>
                </a:tc>
                <a:tc>
                  <a:txBody>
                    <a:bodyPr/>
                    <a:lstStyle/>
                    <a:p>
                      <a:r>
                        <a:rPr lang="da-DK" dirty="0"/>
                        <a:t>Sted</a:t>
                      </a:r>
                    </a:p>
                  </a:txBody>
                  <a:tcPr/>
                </a:tc>
                <a:tc>
                  <a:txBody>
                    <a:bodyPr/>
                    <a:lstStyle/>
                    <a:p>
                      <a:r>
                        <a:rPr lang="da-DK" dirty="0"/>
                        <a:t>Tema</a:t>
                      </a:r>
                    </a:p>
                  </a:txBody>
                  <a:tcPr/>
                </a:tc>
                <a:extLst>
                  <a:ext uri="{0D108BD9-81ED-4DB2-BD59-A6C34878D82A}">
                    <a16:rowId xmlns:a16="http://schemas.microsoft.com/office/drawing/2014/main" xmlns="" val="1764077767"/>
                  </a:ext>
                </a:extLst>
              </a:tr>
              <a:tr h="370840">
                <a:tc>
                  <a:txBody>
                    <a:bodyPr/>
                    <a:lstStyle/>
                    <a:p>
                      <a:endParaRPr lang="da-DK" dirty="0"/>
                    </a:p>
                  </a:txBody>
                  <a:tcPr/>
                </a:tc>
                <a:tc>
                  <a:txBody>
                    <a:bodyPr/>
                    <a:lstStyle/>
                    <a:p>
                      <a:r>
                        <a:rPr lang="da-DK" dirty="0"/>
                        <a:t>AKS</a:t>
                      </a:r>
                    </a:p>
                  </a:txBody>
                  <a:tcPr/>
                </a:tc>
                <a:tc>
                  <a:txBody>
                    <a:bodyPr/>
                    <a:lstStyle/>
                    <a:p>
                      <a:r>
                        <a:rPr lang="da-DK" dirty="0"/>
                        <a:t>2. Juli</a:t>
                      </a:r>
                    </a:p>
                  </a:txBody>
                  <a:tcPr/>
                </a:tc>
                <a:tc>
                  <a:txBody>
                    <a:bodyPr/>
                    <a:lstStyle/>
                    <a:p>
                      <a:r>
                        <a:rPr lang="da-DK" dirty="0"/>
                        <a:t>Skrydstrup</a:t>
                      </a:r>
                    </a:p>
                  </a:txBody>
                  <a:tcPr/>
                </a:tc>
                <a:tc>
                  <a:txBody>
                    <a:bodyPr/>
                    <a:lstStyle/>
                    <a:p>
                      <a:r>
                        <a:rPr lang="da-DK" dirty="0"/>
                        <a:t>Skimmel, </a:t>
                      </a:r>
                      <a:r>
                        <a:rPr lang="da-DK" dirty="0" err="1"/>
                        <a:t>Bladplet</a:t>
                      </a:r>
                      <a:r>
                        <a:rPr lang="da-DK" dirty="0"/>
                        <a:t> m.m.  </a:t>
                      </a:r>
                    </a:p>
                  </a:txBody>
                  <a:tcPr/>
                </a:tc>
                <a:extLst>
                  <a:ext uri="{0D108BD9-81ED-4DB2-BD59-A6C34878D82A}">
                    <a16:rowId xmlns:a16="http://schemas.microsoft.com/office/drawing/2014/main" xmlns="" val="80117929"/>
                  </a:ext>
                </a:extLst>
              </a:tr>
              <a:tr h="370840">
                <a:tc>
                  <a:txBody>
                    <a:bodyPr/>
                    <a:lstStyle/>
                    <a:p>
                      <a:endParaRPr lang="da-DK" dirty="0"/>
                    </a:p>
                  </a:txBody>
                  <a:tcPr/>
                </a:tc>
                <a:tc>
                  <a:txBody>
                    <a:bodyPr/>
                    <a:lstStyle/>
                    <a:p>
                      <a:r>
                        <a:rPr lang="da-DK" dirty="0"/>
                        <a:t>AKM</a:t>
                      </a:r>
                    </a:p>
                  </a:txBody>
                  <a:tcPr/>
                </a:tc>
                <a:tc>
                  <a:txBody>
                    <a:bodyPr/>
                    <a:lstStyle/>
                    <a:p>
                      <a:r>
                        <a:rPr lang="da-DK" dirty="0"/>
                        <a:t>3. Juli</a:t>
                      </a:r>
                    </a:p>
                  </a:txBody>
                  <a:tcPr/>
                </a:tc>
                <a:tc>
                  <a:txBody>
                    <a:bodyPr/>
                    <a:lstStyle/>
                    <a:p>
                      <a:r>
                        <a:rPr lang="da-DK" dirty="0"/>
                        <a:t>Brande</a:t>
                      </a:r>
                    </a:p>
                  </a:txBody>
                  <a:tcPr/>
                </a:tc>
                <a:tc>
                  <a:txBody>
                    <a:bodyPr/>
                    <a:lstStyle/>
                    <a:p>
                      <a:r>
                        <a:rPr lang="da-DK" dirty="0"/>
                        <a:t>Skimmel, </a:t>
                      </a:r>
                      <a:r>
                        <a:rPr lang="da-DK" dirty="0" err="1"/>
                        <a:t>Bladplet</a:t>
                      </a:r>
                      <a:r>
                        <a:rPr lang="da-DK" dirty="0"/>
                        <a:t> m.m.  </a:t>
                      </a:r>
                    </a:p>
                  </a:txBody>
                  <a:tcPr/>
                </a:tc>
                <a:extLst>
                  <a:ext uri="{0D108BD9-81ED-4DB2-BD59-A6C34878D82A}">
                    <a16:rowId xmlns:a16="http://schemas.microsoft.com/office/drawing/2014/main" xmlns="" val="4110353113"/>
                  </a:ext>
                </a:extLst>
              </a:tr>
              <a:tr h="370840">
                <a:tc>
                  <a:txBody>
                    <a:bodyPr/>
                    <a:lstStyle/>
                    <a:p>
                      <a:endParaRPr lang="da-DK"/>
                    </a:p>
                  </a:txBody>
                  <a:tcPr/>
                </a:tc>
                <a:tc>
                  <a:txBody>
                    <a:bodyPr/>
                    <a:lstStyle/>
                    <a:p>
                      <a:r>
                        <a:rPr lang="da-DK" dirty="0"/>
                        <a:t>AKK</a:t>
                      </a:r>
                    </a:p>
                  </a:txBody>
                  <a:tcPr/>
                </a:tc>
                <a:tc>
                  <a:txBody>
                    <a:bodyPr/>
                    <a:lstStyle/>
                    <a:p>
                      <a:r>
                        <a:rPr lang="da-DK" dirty="0"/>
                        <a:t>4. Juli</a:t>
                      </a:r>
                    </a:p>
                  </a:txBody>
                  <a:tcPr/>
                </a:tc>
                <a:tc>
                  <a:txBody>
                    <a:bodyPr/>
                    <a:lstStyle/>
                    <a:p>
                      <a:r>
                        <a:rPr lang="da-DK" dirty="0"/>
                        <a:t>Randers</a:t>
                      </a:r>
                    </a:p>
                  </a:txBody>
                  <a:tcPr/>
                </a:tc>
                <a:tc>
                  <a:txBody>
                    <a:bodyPr/>
                    <a:lstStyle/>
                    <a:p>
                      <a:r>
                        <a:rPr lang="da-DK" dirty="0"/>
                        <a:t>Skimmel, </a:t>
                      </a:r>
                      <a:r>
                        <a:rPr lang="da-DK" dirty="0" err="1"/>
                        <a:t>Bladplet</a:t>
                      </a:r>
                      <a:r>
                        <a:rPr lang="da-DK" dirty="0"/>
                        <a:t> m.m.  </a:t>
                      </a:r>
                    </a:p>
                  </a:txBody>
                  <a:tcPr/>
                </a:tc>
                <a:extLst>
                  <a:ext uri="{0D108BD9-81ED-4DB2-BD59-A6C34878D82A}">
                    <a16:rowId xmlns:a16="http://schemas.microsoft.com/office/drawing/2014/main" xmlns="" val="2679808947"/>
                  </a:ext>
                </a:extLst>
              </a:tr>
            </a:tbl>
          </a:graphicData>
        </a:graphic>
      </p:graphicFrame>
      <p:pic>
        <p:nvPicPr>
          <p:cNvPr id="6" name="Billede 5">
            <a:extLst>
              <a:ext uri="{FF2B5EF4-FFF2-40B4-BE49-F238E27FC236}">
                <a16:creationId xmlns:a16="http://schemas.microsoft.com/office/drawing/2014/main" xmlns="" id="{7E6EBB65-8DBB-4E90-A944-570690380F66}"/>
              </a:ext>
            </a:extLst>
          </p:cNvPr>
          <p:cNvPicPr>
            <a:picLocks noChangeAspect="1"/>
          </p:cNvPicPr>
          <p:nvPr/>
        </p:nvPicPr>
        <p:blipFill>
          <a:blip r:embed="rId2"/>
          <a:stretch>
            <a:fillRect/>
          </a:stretch>
        </p:blipFill>
        <p:spPr>
          <a:xfrm>
            <a:off x="899592" y="5510267"/>
            <a:ext cx="6121686" cy="1139878"/>
          </a:xfrm>
          <a:prstGeom prst="rect">
            <a:avLst/>
          </a:prstGeom>
        </p:spPr>
      </p:pic>
      <p:pic>
        <p:nvPicPr>
          <p:cNvPr id="7" name="Picture 2" descr="C:\Users\bt\Desktop\AKSlogo.jpg">
            <a:extLst>
              <a:ext uri="{FF2B5EF4-FFF2-40B4-BE49-F238E27FC236}">
                <a16:creationId xmlns:a16="http://schemas.microsoft.com/office/drawing/2014/main" xmlns="" id="{031D100E-4A63-43B2-B2C2-7C072BA23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240" y="260648"/>
            <a:ext cx="2257817" cy="163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6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E3D3AB9-AAA3-43D9-B8F2-C71D8800235E}"/>
              </a:ext>
            </a:extLst>
          </p:cNvPr>
          <p:cNvSpPr>
            <a:spLocks noGrp="1"/>
          </p:cNvSpPr>
          <p:nvPr>
            <p:ph type="title"/>
          </p:nvPr>
        </p:nvSpPr>
        <p:spPr/>
        <p:txBody>
          <a:bodyPr/>
          <a:lstStyle/>
          <a:p>
            <a:r>
              <a:rPr lang="da-DK" dirty="0"/>
              <a:t>Grøftekantsmøde 2019</a:t>
            </a:r>
          </a:p>
        </p:txBody>
      </p:sp>
      <p:pic>
        <p:nvPicPr>
          <p:cNvPr id="4" name="Picture 2" descr="C:\Users\bt\Desktop\AKSlogo.jpg">
            <a:extLst>
              <a:ext uri="{FF2B5EF4-FFF2-40B4-BE49-F238E27FC236}">
                <a16:creationId xmlns:a16="http://schemas.microsoft.com/office/drawing/2014/main" xmlns="" id="{DC091485-254E-466E-9C15-D0E9C1324D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240" y="260648"/>
            <a:ext cx="2257817" cy="163383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indhold 4">
            <a:extLst>
              <a:ext uri="{FF2B5EF4-FFF2-40B4-BE49-F238E27FC236}">
                <a16:creationId xmlns:a16="http://schemas.microsoft.com/office/drawing/2014/main" xmlns="" id="{49A020D2-DE8C-479D-8D7E-E579705AC7CC}"/>
              </a:ext>
            </a:extLst>
          </p:cNvPr>
          <p:cNvSpPr>
            <a:spLocks noGrp="1"/>
          </p:cNvSpPr>
          <p:nvPr>
            <p:ph idx="1"/>
          </p:nvPr>
        </p:nvSpPr>
        <p:spPr/>
        <p:txBody>
          <a:bodyPr/>
          <a:lstStyle/>
          <a:p>
            <a:endParaRPr lang="da-DK" dirty="0"/>
          </a:p>
        </p:txBody>
      </p:sp>
      <p:graphicFrame>
        <p:nvGraphicFramePr>
          <p:cNvPr id="6" name="Objekt 5">
            <a:extLst>
              <a:ext uri="{FF2B5EF4-FFF2-40B4-BE49-F238E27FC236}">
                <a16:creationId xmlns:a16="http://schemas.microsoft.com/office/drawing/2014/main" xmlns="" id="{72994ED9-F72F-430B-83B9-BC2A0923772A}"/>
              </a:ext>
            </a:extLst>
          </p:cNvPr>
          <p:cNvGraphicFramePr>
            <a:graphicFrameLocks noChangeAspect="1"/>
          </p:cNvGraphicFramePr>
          <p:nvPr>
            <p:extLst>
              <p:ext uri="{D42A27DB-BD31-4B8C-83A1-F6EECF244321}">
                <p14:modId xmlns:p14="http://schemas.microsoft.com/office/powerpoint/2010/main" val="3952134688"/>
              </p:ext>
            </p:extLst>
          </p:nvPr>
        </p:nvGraphicFramePr>
        <p:xfrm>
          <a:off x="628650" y="1556792"/>
          <a:ext cx="5959573" cy="4936082"/>
        </p:xfrm>
        <a:graphic>
          <a:graphicData uri="http://schemas.openxmlformats.org/presentationml/2006/ole">
            <mc:AlternateContent xmlns:mc="http://schemas.openxmlformats.org/markup-compatibility/2006">
              <mc:Choice xmlns:v="urn:schemas-microsoft-com:vml" Requires="v">
                <p:oleObj spid="_x0000_s1033" name="Worksheet" r:id="rId5" imgW="9363196" imgH="11563270" progId="Excel.Sheet.12">
                  <p:embed/>
                </p:oleObj>
              </mc:Choice>
              <mc:Fallback>
                <p:oleObj name="Worksheet" r:id="rId5" imgW="9363196" imgH="11563270" progId="Excel.Sheet.12">
                  <p:embed/>
                  <p:pic>
                    <p:nvPicPr>
                      <p:cNvPr id="0" name=""/>
                      <p:cNvPicPr/>
                      <p:nvPr/>
                    </p:nvPicPr>
                    <p:blipFill>
                      <a:blip r:embed="rId6"/>
                      <a:stretch>
                        <a:fillRect/>
                      </a:stretch>
                    </p:blipFill>
                    <p:spPr>
                      <a:xfrm>
                        <a:off x="628650" y="1556792"/>
                        <a:ext cx="5959573" cy="4936082"/>
                      </a:xfrm>
                      <a:prstGeom prst="rect">
                        <a:avLst/>
                      </a:prstGeom>
                    </p:spPr>
                  </p:pic>
                </p:oleObj>
              </mc:Fallback>
            </mc:AlternateContent>
          </a:graphicData>
        </a:graphic>
      </p:graphicFrame>
    </p:spTree>
    <p:extLst>
      <p:ext uri="{BB962C8B-B14F-4D97-AF65-F5344CB8AC3E}">
        <p14:creationId xmlns:p14="http://schemas.microsoft.com/office/powerpoint/2010/main" val="247845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t.A-K-S\Desktop\AK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a:t>Fokus på Vækstsæson 2019</a:t>
            </a:r>
          </a:p>
        </p:txBody>
      </p:sp>
      <p:sp>
        <p:nvSpPr>
          <p:cNvPr id="3" name="Pladsholder til indhold 2"/>
          <p:cNvSpPr>
            <a:spLocks noGrp="1"/>
          </p:cNvSpPr>
          <p:nvPr>
            <p:ph idx="1"/>
          </p:nvPr>
        </p:nvSpPr>
        <p:spPr/>
        <p:txBody>
          <a:bodyPr>
            <a:normAutofit fontScale="92500" lnSpcReduction="10000"/>
          </a:bodyPr>
          <a:lstStyle/>
          <a:p>
            <a:pPr marL="496062" lvl="1" indent="-285750"/>
            <a:r>
              <a:rPr lang="da-DK" dirty="0"/>
              <a:t>Egen opformering</a:t>
            </a:r>
          </a:p>
          <a:p>
            <a:pPr marL="838962" lvl="2" indent="-285750"/>
            <a:r>
              <a:rPr lang="da-DK" dirty="0"/>
              <a:t>Forberedelse netop nu!</a:t>
            </a:r>
          </a:p>
          <a:p>
            <a:pPr marL="838962" lvl="2" indent="-285750"/>
            <a:r>
              <a:rPr lang="da-DK" dirty="0"/>
              <a:t>Hvis sortering, er det ved at være tiden</a:t>
            </a:r>
          </a:p>
          <a:p>
            <a:pPr marL="838962" lvl="2" indent="-285750"/>
            <a:r>
              <a:rPr lang="da-DK" dirty="0"/>
              <a:t>Kartoflerne skal værre tørre i hele processen indtil lægning (luft, luft, luft)</a:t>
            </a:r>
          </a:p>
          <a:p>
            <a:pPr marL="838962" lvl="2" indent="-285750"/>
            <a:r>
              <a:rPr lang="da-DK" dirty="0"/>
              <a:t>Knoldtemperatur = jordtemperatur</a:t>
            </a:r>
          </a:p>
          <a:p>
            <a:pPr marL="838962" lvl="2" indent="-285750"/>
            <a:r>
              <a:rPr lang="da-DK" dirty="0"/>
              <a:t>Ved afbrækning af kronspire stimuleres de øvrige spire, som øger antallet af stængler og dermed udbytte</a:t>
            </a:r>
          </a:p>
          <a:p>
            <a:pPr marL="553212" lvl="2" indent="0">
              <a:buNone/>
            </a:pPr>
            <a:endParaRPr lang="da-DK" dirty="0"/>
          </a:p>
          <a:p>
            <a:pPr marL="496062" lvl="1" indent="-285750"/>
            <a:r>
              <a:rPr lang="da-DK" dirty="0"/>
              <a:t>Modtagelse af KMC læggekartofler</a:t>
            </a:r>
          </a:p>
          <a:p>
            <a:pPr marL="838962" lvl="2" indent="-285750"/>
            <a:r>
              <a:rPr lang="da-DK" dirty="0"/>
              <a:t>Husk reklamationsretten – storsække inden 14 dage og ved modtagelse af løse, inden kartoflerne læsses af.</a:t>
            </a:r>
          </a:p>
          <a:p>
            <a:pPr marL="838962" lvl="2" indent="-285750"/>
            <a:r>
              <a:rPr lang="da-DK" dirty="0"/>
              <a:t>Brug 5 min. På at gennemgå kartoflerne, skær nogle stykker over for tjek af indre defekter – de skal være sunde og friske..</a:t>
            </a:r>
          </a:p>
          <a:p>
            <a:pPr lvl="1"/>
            <a:endParaRPr lang="da-DK" sz="1400" i="1" dirty="0">
              <a:effectLst/>
            </a:endParaRPr>
          </a:p>
          <a:p>
            <a:pPr lvl="1"/>
            <a:r>
              <a:rPr lang="da-DK" sz="1400" i="1" dirty="0">
                <a:effectLst/>
              </a:rPr>
              <a:t>DMI udsigt udsendt den 26. februar 2019</a:t>
            </a:r>
            <a:br>
              <a:rPr lang="da-DK" sz="1400" i="1" dirty="0">
                <a:effectLst/>
              </a:rPr>
            </a:br>
            <a:r>
              <a:rPr lang="da-DK" sz="1400" i="1" dirty="0">
                <a:effectLst/>
              </a:rPr>
              <a:t>Gældende til og med uge 12 (24. marts)</a:t>
            </a:r>
          </a:p>
          <a:p>
            <a:pPr lvl="2"/>
            <a:r>
              <a:rPr lang="da-DK" b="1" i="1" dirty="0">
                <a:effectLst/>
              </a:rPr>
              <a:t>Den første forårsmåned byder på fortsat mildt vejr, men vi skal også vænne os til mere regn og ustadigt vejr. Marts måned vil nemlig byde på passerende fronter og lavtryk fra vest afløst af perioder med mere roligt vejr og kig til solen. Hvis da ikke dis, tåge og lave skyer spolerer den fornøjelse.</a:t>
            </a:r>
            <a:endParaRPr lang="da-DK" i="1" dirty="0">
              <a:effectLst/>
            </a:endParaRPr>
          </a:p>
          <a:p>
            <a:pPr marL="838962" lvl="2" indent="-285750"/>
            <a:endParaRPr lang="da-DK" dirty="0"/>
          </a:p>
          <a:p>
            <a:pPr marL="1181862" lvl="3" indent="-285750"/>
            <a:endParaRPr lang="da-DK" dirty="0"/>
          </a:p>
          <a:p>
            <a:pPr marL="838962" lvl="2" indent="-285750"/>
            <a:endParaRPr lang="da-DK" dirty="0"/>
          </a:p>
          <a:p>
            <a:pPr marL="896112" lvl="3" indent="0">
              <a:buNone/>
            </a:pPr>
            <a:endParaRPr lang="da-DK" dirty="0"/>
          </a:p>
          <a:p>
            <a:endParaRPr lang="da-DK" dirty="0"/>
          </a:p>
        </p:txBody>
      </p:sp>
    </p:spTree>
    <p:extLst>
      <p:ext uri="{BB962C8B-B14F-4D97-AF65-F5344CB8AC3E}">
        <p14:creationId xmlns:p14="http://schemas.microsoft.com/office/powerpoint/2010/main" val="293997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C884C8B-61DD-4373-A2E0-7D87512F2EB5}"/>
              </a:ext>
            </a:extLst>
          </p:cNvPr>
          <p:cNvSpPr>
            <a:spLocks noGrp="1"/>
          </p:cNvSpPr>
          <p:nvPr>
            <p:ph type="title"/>
          </p:nvPr>
        </p:nvSpPr>
        <p:spPr/>
        <p:txBody>
          <a:bodyPr/>
          <a:lstStyle/>
          <a:p>
            <a:r>
              <a:rPr lang="da-DK" dirty="0"/>
              <a:t>Planteværn-strategi</a:t>
            </a:r>
          </a:p>
        </p:txBody>
      </p:sp>
      <p:sp>
        <p:nvSpPr>
          <p:cNvPr id="3" name="Pladsholder til indhold 2">
            <a:extLst>
              <a:ext uri="{FF2B5EF4-FFF2-40B4-BE49-F238E27FC236}">
                <a16:creationId xmlns:a16="http://schemas.microsoft.com/office/drawing/2014/main" xmlns="" id="{B5ECF600-F982-4118-ADE4-243105A38C0C}"/>
              </a:ext>
            </a:extLst>
          </p:cNvPr>
          <p:cNvSpPr>
            <a:spLocks noGrp="1"/>
          </p:cNvSpPr>
          <p:nvPr>
            <p:ph idx="1"/>
          </p:nvPr>
        </p:nvSpPr>
        <p:spPr/>
        <p:txBody>
          <a:bodyPr/>
          <a:lstStyle/>
          <a:p>
            <a:r>
              <a:rPr lang="da-DK" dirty="0">
                <a:hlinkClick r:id="rId2"/>
              </a:rPr>
              <a:t>www.a-k-s.dk</a:t>
            </a:r>
            <a:endParaRPr lang="da-DK" dirty="0"/>
          </a:p>
          <a:p>
            <a:pPr lvl="1"/>
            <a:r>
              <a:rPr lang="da-DK" dirty="0"/>
              <a:t>AKS </a:t>
            </a:r>
            <a:r>
              <a:rPr lang="da-DK" dirty="0" err="1"/>
              <a:t>Agronyt</a:t>
            </a:r>
            <a:endParaRPr lang="da-DK" dirty="0"/>
          </a:p>
          <a:p>
            <a:pPr lvl="2"/>
            <a:r>
              <a:rPr lang="da-DK" dirty="0"/>
              <a:t>Sprøjtestrategi</a:t>
            </a:r>
          </a:p>
          <a:p>
            <a:pPr lvl="3"/>
            <a:r>
              <a:rPr lang="da-DK" dirty="0"/>
              <a:t>Bejdsestrategi</a:t>
            </a:r>
          </a:p>
          <a:p>
            <a:pPr lvl="3"/>
            <a:r>
              <a:rPr lang="da-DK" dirty="0" err="1"/>
              <a:t>Skadedysstrategi</a:t>
            </a:r>
            <a:endParaRPr lang="da-DK" dirty="0"/>
          </a:p>
          <a:p>
            <a:pPr lvl="3"/>
            <a:r>
              <a:rPr lang="da-DK" dirty="0"/>
              <a:t>Ukrudtsstrategi</a:t>
            </a:r>
          </a:p>
          <a:p>
            <a:pPr lvl="3"/>
            <a:r>
              <a:rPr lang="da-DK" dirty="0"/>
              <a:t>Svampestrategi</a:t>
            </a:r>
          </a:p>
          <a:p>
            <a:pPr lvl="2"/>
            <a:r>
              <a:rPr lang="da-DK" dirty="0"/>
              <a:t>Indkøbsliste</a:t>
            </a:r>
          </a:p>
          <a:p>
            <a:pPr lvl="3"/>
            <a:endParaRPr lang="da-DK" dirty="0"/>
          </a:p>
          <a:p>
            <a:pPr lvl="2"/>
            <a:endParaRPr lang="da-DK" dirty="0"/>
          </a:p>
        </p:txBody>
      </p:sp>
      <p:pic>
        <p:nvPicPr>
          <p:cNvPr id="4" name="Picture 2" descr="C:\Users\bt.A-K-S\Desktop\AKSlogo.jpg">
            <a:extLst>
              <a:ext uri="{FF2B5EF4-FFF2-40B4-BE49-F238E27FC236}">
                <a16:creationId xmlns:a16="http://schemas.microsoft.com/office/drawing/2014/main" xmlns="" id="{D4F77814-8EDA-46A7-888D-112ADA7CD5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Et billede, der indeholder græs, udendørs, himmel, felt&#10;&#10;Automatisk oprettet beskrivelse">
            <a:extLst>
              <a:ext uri="{FF2B5EF4-FFF2-40B4-BE49-F238E27FC236}">
                <a16:creationId xmlns:a16="http://schemas.microsoft.com/office/drawing/2014/main" xmlns="" id="{B73C7A95-A761-42BC-9BB1-D3E5DD7AB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0081" y="3077173"/>
            <a:ext cx="5437631" cy="3625087"/>
          </a:xfrm>
          <a:prstGeom prst="rect">
            <a:avLst/>
          </a:prstGeom>
        </p:spPr>
      </p:pic>
    </p:spTree>
    <p:extLst>
      <p:ext uri="{BB962C8B-B14F-4D97-AF65-F5344CB8AC3E}">
        <p14:creationId xmlns:p14="http://schemas.microsoft.com/office/powerpoint/2010/main" val="58502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Fokus på vækstsæson 2019</a:t>
            </a:r>
          </a:p>
        </p:txBody>
      </p:sp>
      <p:sp>
        <p:nvSpPr>
          <p:cNvPr id="3" name="Pladsholder til indhold 2"/>
          <p:cNvSpPr>
            <a:spLocks noGrp="1"/>
          </p:cNvSpPr>
          <p:nvPr>
            <p:ph idx="1"/>
          </p:nvPr>
        </p:nvSpPr>
        <p:spPr/>
        <p:txBody>
          <a:bodyPr/>
          <a:lstStyle/>
          <a:p>
            <a:pPr marL="1371600" lvl="3" indent="0">
              <a:buNone/>
            </a:pPr>
            <a:endParaRPr lang="da-DK" dirty="0"/>
          </a:p>
          <a:p>
            <a:pPr lvl="1"/>
            <a:r>
              <a:rPr lang="da-DK" sz="2000" dirty="0"/>
              <a:t>Planteværn (forslag)</a:t>
            </a:r>
          </a:p>
        </p:txBody>
      </p:sp>
      <p:pic>
        <p:nvPicPr>
          <p:cNvPr id="9" name="Picture 2" descr="C:\Users\bt.A-K-S\Desktop\AKSlogo.jpg">
            <a:extLst>
              <a:ext uri="{FF2B5EF4-FFF2-40B4-BE49-F238E27FC236}">
                <a16:creationId xmlns:a16="http://schemas.microsoft.com/office/drawing/2014/main" xmlns="" id="{1CB55BA9-0C5D-4FC5-BE65-AF749C6D3C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a:extLst>
              <a:ext uri="{FF2B5EF4-FFF2-40B4-BE49-F238E27FC236}">
                <a16:creationId xmlns:a16="http://schemas.microsoft.com/office/drawing/2014/main" xmlns="" id="{B4407614-C811-4123-91C3-FA465BC810A6}"/>
              </a:ext>
            </a:extLst>
          </p:cNvPr>
          <p:cNvGraphicFramePr>
            <a:graphicFrameLocks noGrp="1"/>
          </p:cNvGraphicFramePr>
          <p:nvPr>
            <p:extLst>
              <p:ext uri="{D42A27DB-BD31-4B8C-83A1-F6EECF244321}">
                <p14:modId xmlns:p14="http://schemas.microsoft.com/office/powerpoint/2010/main" val="2363636657"/>
              </p:ext>
            </p:extLst>
          </p:nvPr>
        </p:nvGraphicFramePr>
        <p:xfrm>
          <a:off x="395536" y="2564904"/>
          <a:ext cx="7886700" cy="2364485"/>
        </p:xfrm>
        <a:graphic>
          <a:graphicData uri="http://schemas.openxmlformats.org/drawingml/2006/table">
            <a:tbl>
              <a:tblPr firstRow="1" firstCol="1" bandRow="1"/>
              <a:tblGrid>
                <a:gridCol w="2628704">
                  <a:extLst>
                    <a:ext uri="{9D8B030D-6E8A-4147-A177-3AD203B41FA5}">
                      <a16:colId xmlns:a16="http://schemas.microsoft.com/office/drawing/2014/main" xmlns="" val="3785563250"/>
                    </a:ext>
                  </a:extLst>
                </a:gridCol>
                <a:gridCol w="2628704">
                  <a:extLst>
                    <a:ext uri="{9D8B030D-6E8A-4147-A177-3AD203B41FA5}">
                      <a16:colId xmlns:a16="http://schemas.microsoft.com/office/drawing/2014/main" xmlns="" val="3022862927"/>
                    </a:ext>
                  </a:extLst>
                </a:gridCol>
                <a:gridCol w="2629292">
                  <a:extLst>
                    <a:ext uri="{9D8B030D-6E8A-4147-A177-3AD203B41FA5}">
                      <a16:colId xmlns:a16="http://schemas.microsoft.com/office/drawing/2014/main" xmlns="" val="4056463675"/>
                    </a:ext>
                  </a:extLst>
                </a:gridCol>
              </a:tblGrid>
              <a:tr h="230621">
                <a:tc>
                  <a:txBody>
                    <a:bodyPr/>
                    <a:lstStyle/>
                    <a:p>
                      <a:pPr>
                        <a:lnSpc>
                          <a:spcPct val="107000"/>
                        </a:lnSpc>
                        <a:spcAft>
                          <a:spcPts val="0"/>
                        </a:spcAft>
                      </a:pPr>
                      <a:r>
                        <a:rPr lang="da-DK" sz="1500" b="1" dirty="0">
                          <a:effectLst/>
                          <a:latin typeface="Calibri" panose="020F0502020204030204" pitchFamily="34" charset="0"/>
                          <a:ea typeface="Calibri" panose="020F0502020204030204" pitchFamily="34" charset="0"/>
                          <a:cs typeface="Times New Roman" panose="02020603050405020304" pitchFamily="18" charset="0"/>
                        </a:rPr>
                        <a:t>Udstyr til bejdsning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500" b="1">
                          <a:effectLst/>
                          <a:latin typeface="Calibri" panose="020F0502020204030204" pitchFamily="34" charset="0"/>
                          <a:ea typeface="Calibri" panose="020F0502020204030204" pitchFamily="34" charset="0"/>
                          <a:cs typeface="Times New Roman" panose="02020603050405020304" pitchFamily="18" charset="0"/>
                        </a:rPr>
                        <a:t>Anbefalet middel</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500" b="1">
                          <a:effectLst/>
                          <a:latin typeface="Calibri" panose="020F0502020204030204" pitchFamily="34" charset="0"/>
                          <a:ea typeface="Calibri" panose="020F0502020204030204" pitchFamily="34" charset="0"/>
                          <a:cs typeface="Times New Roman" panose="02020603050405020304" pitchFamily="18" charset="0"/>
                        </a:rPr>
                        <a:t>Bemærkning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3641154372"/>
                  </a:ext>
                </a:extLst>
              </a:tr>
              <a:tr h="413015">
                <a:tc>
                  <a:txBody>
                    <a:bodyPr/>
                    <a:lstStyle/>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Pulverbejdseanlæg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2,5 kg Rizolex 10D</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Vær opmærksom på at det kan danne bro i beholderen på læggeren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1810370309"/>
                  </a:ext>
                </a:extLst>
              </a:tr>
              <a:tr h="835370">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Ingen anlæg til rådighed på læggeren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2,5 kg Rizolex 10D</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Opbland Rizolex 10D med 2,5 kg foderkridt således at der bliver en større mængde til at fordele over læggekartoflerne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1022651784"/>
                  </a:ext>
                </a:extLst>
              </a:tr>
              <a:tr h="835370">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Hardianlæg på læggeren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0,75 l Rizolex 50FW</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Opblandes i 60-80 l vand/ha. Anlægget bør tømmes inden arbejdsdagen afsluttes da det kan bundfælde</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41" marR="63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640919028"/>
                  </a:ext>
                </a:extLst>
              </a:tr>
            </a:tbl>
          </a:graphicData>
        </a:graphic>
      </p:graphicFrame>
      <p:graphicFrame>
        <p:nvGraphicFramePr>
          <p:cNvPr id="5" name="Tabel 4">
            <a:extLst>
              <a:ext uri="{FF2B5EF4-FFF2-40B4-BE49-F238E27FC236}">
                <a16:creationId xmlns:a16="http://schemas.microsoft.com/office/drawing/2014/main" xmlns="" id="{888135CC-5E1C-49D3-A257-6BC82BEB9BAD}"/>
              </a:ext>
            </a:extLst>
          </p:cNvPr>
          <p:cNvGraphicFramePr>
            <a:graphicFrameLocks noGrp="1"/>
          </p:cNvGraphicFramePr>
          <p:nvPr>
            <p:extLst>
              <p:ext uri="{D42A27DB-BD31-4B8C-83A1-F6EECF244321}">
                <p14:modId xmlns:p14="http://schemas.microsoft.com/office/powerpoint/2010/main" val="1170141852"/>
              </p:ext>
            </p:extLst>
          </p:nvPr>
        </p:nvGraphicFramePr>
        <p:xfrm>
          <a:off x="581154" y="2984131"/>
          <a:ext cx="7886700" cy="1516532"/>
        </p:xfrm>
        <a:graphic>
          <a:graphicData uri="http://schemas.openxmlformats.org/drawingml/2006/table">
            <a:tbl>
              <a:tblPr firstRow="1" firstCol="1" bandRow="1"/>
              <a:tblGrid>
                <a:gridCol w="2579926">
                  <a:extLst>
                    <a:ext uri="{9D8B030D-6E8A-4147-A177-3AD203B41FA5}">
                      <a16:colId xmlns:a16="http://schemas.microsoft.com/office/drawing/2014/main" xmlns="" val="1653413267"/>
                    </a:ext>
                  </a:extLst>
                </a:gridCol>
                <a:gridCol w="2662202">
                  <a:extLst>
                    <a:ext uri="{9D8B030D-6E8A-4147-A177-3AD203B41FA5}">
                      <a16:colId xmlns:a16="http://schemas.microsoft.com/office/drawing/2014/main" xmlns="" val="3303291149"/>
                    </a:ext>
                  </a:extLst>
                </a:gridCol>
                <a:gridCol w="2644572">
                  <a:extLst>
                    <a:ext uri="{9D8B030D-6E8A-4147-A177-3AD203B41FA5}">
                      <a16:colId xmlns:a16="http://schemas.microsoft.com/office/drawing/2014/main" xmlns="" val="3756283303"/>
                    </a:ext>
                  </a:extLst>
                </a:gridCol>
              </a:tblGrid>
              <a:tr h="230724">
                <a:tc>
                  <a:txBody>
                    <a:bodyPr/>
                    <a:lstStyle/>
                    <a:p>
                      <a:pPr>
                        <a:lnSpc>
                          <a:spcPct val="107000"/>
                        </a:lnSpc>
                        <a:spcAft>
                          <a:spcPts val="0"/>
                        </a:spcAft>
                      </a:pPr>
                      <a:r>
                        <a:rPr lang="da-DK" sz="1500" b="1" dirty="0">
                          <a:effectLst/>
                          <a:latin typeface="Calibri" panose="020F0502020204030204" pitchFamily="34" charset="0"/>
                          <a:ea typeface="Calibri" panose="020F0502020204030204" pitchFamily="34" charset="0"/>
                          <a:cs typeface="Times New Roman" panose="02020603050405020304" pitchFamily="18" charset="0"/>
                        </a:rPr>
                        <a:t>Skadedyr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500" b="1">
                          <a:effectLst/>
                          <a:latin typeface="Calibri" panose="020F0502020204030204" pitchFamily="34" charset="0"/>
                          <a:ea typeface="Calibri" panose="020F0502020204030204" pitchFamily="34" charset="0"/>
                          <a:cs typeface="Times New Roman" panose="02020603050405020304" pitchFamily="18" charset="0"/>
                        </a:rPr>
                        <a:t>Løsning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500" b="1">
                          <a:effectLst/>
                          <a:latin typeface="Calibri" panose="020F0502020204030204" pitchFamily="34" charset="0"/>
                          <a:ea typeface="Calibri" panose="020F0502020204030204" pitchFamily="34" charset="0"/>
                          <a:cs typeface="Times New Roman" panose="02020603050405020304" pitchFamily="18" charset="0"/>
                        </a:rPr>
                        <a:t>Bemærkninger</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3266431756"/>
                  </a:ext>
                </a:extLst>
              </a:tr>
              <a:tr h="413200">
                <a:tc>
                  <a:txBody>
                    <a:bodyPr/>
                    <a:lstStyle/>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Tæger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0,3 kg Karate 2,5 WG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Ved konstateret angreb. Typisk er en randbehandling nok</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318170918"/>
                  </a:ext>
                </a:extLst>
              </a:tr>
              <a:tr h="835744">
                <a:tc>
                  <a:txBody>
                    <a:bodyPr/>
                    <a:lstStyle/>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Cikader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0,15 kg Mospilan SG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300">
                          <a:effectLst/>
                          <a:latin typeface="Calibri" panose="020F0502020204030204" pitchFamily="34" charset="0"/>
                          <a:ea typeface="Calibri" panose="020F0502020204030204" pitchFamily="34" charset="0"/>
                          <a:cs typeface="Times New Roman" panose="02020603050405020304" pitchFamily="18" charset="0"/>
                        </a:rPr>
                        <a:t>0,25 kg Mospilan SG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1. sprøjtning udføres i ugen op til Skt. Hans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2. sprøjtning udføres i sidste uge af juli</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xmlns="" val="1548289950"/>
                  </a:ext>
                </a:extLst>
              </a:tr>
            </a:tbl>
          </a:graphicData>
        </a:graphic>
      </p:graphicFrame>
      <p:graphicFrame>
        <p:nvGraphicFramePr>
          <p:cNvPr id="6" name="Tabel 5">
            <a:extLst>
              <a:ext uri="{FF2B5EF4-FFF2-40B4-BE49-F238E27FC236}">
                <a16:creationId xmlns:a16="http://schemas.microsoft.com/office/drawing/2014/main" xmlns="" id="{A96004E3-8E27-4BD8-8F73-1DDB4DF97A38}"/>
              </a:ext>
            </a:extLst>
          </p:cNvPr>
          <p:cNvGraphicFramePr>
            <a:graphicFrameLocks noGrp="1"/>
          </p:cNvGraphicFramePr>
          <p:nvPr>
            <p:extLst>
              <p:ext uri="{D42A27DB-BD31-4B8C-83A1-F6EECF244321}">
                <p14:modId xmlns:p14="http://schemas.microsoft.com/office/powerpoint/2010/main" val="399278692"/>
              </p:ext>
            </p:extLst>
          </p:nvPr>
        </p:nvGraphicFramePr>
        <p:xfrm>
          <a:off x="828466" y="3312151"/>
          <a:ext cx="7886700" cy="3922775"/>
        </p:xfrm>
        <a:graphic>
          <a:graphicData uri="http://schemas.openxmlformats.org/drawingml/2006/table">
            <a:tbl>
              <a:tblPr firstRow="1" firstCol="1" bandRow="1"/>
              <a:tblGrid>
                <a:gridCol w="1971083">
                  <a:extLst>
                    <a:ext uri="{9D8B030D-6E8A-4147-A177-3AD203B41FA5}">
                      <a16:colId xmlns:a16="http://schemas.microsoft.com/office/drawing/2014/main" xmlns="" val="3240431084"/>
                    </a:ext>
                  </a:extLst>
                </a:gridCol>
                <a:gridCol w="1970491">
                  <a:extLst>
                    <a:ext uri="{9D8B030D-6E8A-4147-A177-3AD203B41FA5}">
                      <a16:colId xmlns:a16="http://schemas.microsoft.com/office/drawing/2014/main" xmlns="" val="2224782081"/>
                    </a:ext>
                  </a:extLst>
                </a:gridCol>
                <a:gridCol w="1974043">
                  <a:extLst>
                    <a:ext uri="{9D8B030D-6E8A-4147-A177-3AD203B41FA5}">
                      <a16:colId xmlns:a16="http://schemas.microsoft.com/office/drawing/2014/main" xmlns="" val="4162021185"/>
                    </a:ext>
                  </a:extLst>
                </a:gridCol>
                <a:gridCol w="1971083">
                  <a:extLst>
                    <a:ext uri="{9D8B030D-6E8A-4147-A177-3AD203B41FA5}">
                      <a16:colId xmlns:a16="http://schemas.microsoft.com/office/drawing/2014/main" xmlns="" val="4046629328"/>
                    </a:ext>
                  </a:extLst>
                </a:gridCol>
              </a:tblGrid>
              <a:tr h="0">
                <a:tc gridSpan="2">
                  <a:txBody>
                    <a:bodyPr/>
                    <a:lstStyle/>
                    <a:p>
                      <a:pPr algn="ctr">
                        <a:lnSpc>
                          <a:spcPct val="106000"/>
                        </a:lnSpc>
                        <a:spcAft>
                          <a:spcPts val="0"/>
                        </a:spcAft>
                      </a:pPr>
                      <a:r>
                        <a:rPr lang="da-DK" sz="15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Før fremspiring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hMerge="1">
                  <a:txBody>
                    <a:bodyPr/>
                    <a:lstStyle/>
                    <a:p>
                      <a:endParaRPr lang="da-DK"/>
                    </a:p>
                  </a:txBody>
                  <a:tcPr/>
                </a:tc>
                <a:tc gridSpan="2">
                  <a:txBody>
                    <a:bodyPr/>
                    <a:lstStyle/>
                    <a:p>
                      <a:pPr algn="ctr">
                        <a:lnSpc>
                          <a:spcPct val="106000"/>
                        </a:lnSpc>
                        <a:spcAft>
                          <a:spcPts val="0"/>
                        </a:spcAft>
                      </a:pPr>
                      <a:r>
                        <a:rPr lang="da-DK" sz="15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Omkring fremspiring</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hMerge="1">
                  <a:txBody>
                    <a:bodyPr/>
                    <a:lstStyle/>
                    <a:p>
                      <a:endParaRPr lang="da-DK"/>
                    </a:p>
                  </a:txBody>
                  <a:tcPr/>
                </a:tc>
                <a:extLst>
                  <a:ext uri="{0D108BD9-81ED-4DB2-BD59-A6C34878D82A}">
                    <a16:rowId xmlns:a16="http://schemas.microsoft.com/office/drawing/2014/main" xmlns="" val="1774080532"/>
                  </a:ext>
                </a:extLst>
              </a:tr>
              <a:tr h="558345">
                <a:tc>
                  <a:txBody>
                    <a:bodyPr/>
                    <a:lstStyle/>
                    <a:p>
                      <a:pPr>
                        <a:lnSpc>
                          <a:spcPct val="106000"/>
                        </a:lnSpc>
                        <a:spcAft>
                          <a:spcPts val="0"/>
                        </a:spcAft>
                      </a:pPr>
                      <a:r>
                        <a:rPr lang="da-DK" sz="15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Ukrudt I</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Standard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6000"/>
                        </a:lnSpc>
                        <a:spcAft>
                          <a:spcPts val="0"/>
                        </a:spcAft>
                      </a:pPr>
                      <a:r>
                        <a:rPr lang="da-DK" sz="15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Ukrudt II</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Sort natskygge</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6000"/>
                        </a:lnSpc>
                        <a:spcAft>
                          <a:spcPts val="0"/>
                        </a:spcAft>
                      </a:pPr>
                      <a:r>
                        <a:rPr lang="da-DK" sz="15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Ukrudt III</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Standard</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nSpc>
                          <a:spcPct val="106000"/>
                        </a:lnSpc>
                        <a:spcAft>
                          <a:spcPts val="0"/>
                        </a:spcAft>
                      </a:pPr>
                      <a:r>
                        <a:rPr lang="da-DK" sz="15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Ukrudt IV</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Sort natskygge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379136560"/>
                  </a:ext>
                </a:extLst>
              </a:tr>
              <a:tr h="1248135">
                <a:tc>
                  <a:txBody>
                    <a:bodyPr/>
                    <a:lstStyle/>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Inden fremspiring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 g </a:t>
                      </a:r>
                      <a:r>
                        <a:rPr lang="da-DK" sz="13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glyphosat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kg </a:t>
                      </a:r>
                      <a:r>
                        <a:rPr lang="da-DK" sz="13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Novitron</a:t>
                      </a: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DAM TEC</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Inden fremspiring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800 g </a:t>
                      </a:r>
                      <a:r>
                        <a:rPr lang="da-DK" sz="13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glyphosat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kg </a:t>
                      </a:r>
                      <a:r>
                        <a:rPr lang="da-DK" sz="13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Novitron</a:t>
                      </a: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DAM TEC</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US"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0,15 Command CS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Reglone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 l Spredeklæbemiddel</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Reglone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Proman</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1550564660"/>
                  </a:ext>
                </a:extLst>
              </a:tr>
              <a:tr h="932549">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8-10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8-10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8-10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10-12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0,25 l spredekklæbe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2723577859"/>
                  </a:ext>
                </a:extLst>
              </a:tr>
              <a:tr h="932549">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10-12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10-12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u="sng"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10-12 dage senere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g Titus WSB</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da-DK" sz="13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0,25 l Spredeklæbe</a:t>
                      </a:r>
                      <a:endParaRPr lang="da-DK" sz="100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6000"/>
                        </a:lnSpc>
                        <a:spcAft>
                          <a:spcPts val="0"/>
                        </a:spcAft>
                      </a:pPr>
                      <a:r>
                        <a:rPr lang="da-DK" sz="13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46" marR="63946" marT="88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xmlns="" val="534527474"/>
                  </a:ext>
                </a:extLst>
              </a:tr>
            </a:tbl>
          </a:graphicData>
        </a:graphic>
      </p:graphicFrame>
    </p:spTree>
    <p:extLst>
      <p:ext uri="{BB962C8B-B14F-4D97-AF65-F5344CB8AC3E}">
        <p14:creationId xmlns:p14="http://schemas.microsoft.com/office/powerpoint/2010/main" val="4011749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a-DK" dirty="0"/>
              <a:t>Fokus på vækstsæson 2019</a:t>
            </a:r>
          </a:p>
        </p:txBody>
      </p:sp>
      <p:sp>
        <p:nvSpPr>
          <p:cNvPr id="3" name="Pladsholder til indhold 2"/>
          <p:cNvSpPr txBox="1">
            <a:spLocks noGrp="1"/>
          </p:cNvSpPr>
          <p:nvPr>
            <p:ph idx="1"/>
          </p:nvPr>
        </p:nvSpPr>
        <p:spPr/>
        <p:txBody>
          <a:bodyPr/>
          <a:lstStyle/>
          <a:p>
            <a:pPr lvl="1"/>
            <a:r>
              <a:rPr lang="da-DK" dirty="0"/>
              <a:t>Indkøbsliste</a:t>
            </a:r>
          </a:p>
          <a:p>
            <a:pPr lvl="0"/>
            <a:endParaRPr lang="da-DK" dirty="0"/>
          </a:p>
        </p:txBody>
      </p:sp>
      <p:pic>
        <p:nvPicPr>
          <p:cNvPr id="6" name="Picture 2" descr="C:\Users\bt.A-K-S\Desktop\AKSlogo.jpg">
            <a:extLst>
              <a:ext uri="{FF2B5EF4-FFF2-40B4-BE49-F238E27FC236}">
                <a16:creationId xmlns:a16="http://schemas.microsoft.com/office/drawing/2014/main" xmlns="" id="{BB37DED7-162A-44D1-BC8C-02B68597F9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66621"/>
            <a:ext cx="2309812" cy="1635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a:extLst>
              <a:ext uri="{FF2B5EF4-FFF2-40B4-BE49-F238E27FC236}">
                <a16:creationId xmlns:a16="http://schemas.microsoft.com/office/drawing/2014/main" xmlns="" id="{A5B637EB-4DC1-465C-A2A3-DB2115DB84C1}"/>
              </a:ext>
            </a:extLst>
          </p:cNvPr>
          <p:cNvGraphicFramePr>
            <a:graphicFrameLocks noGrp="1"/>
          </p:cNvGraphicFramePr>
          <p:nvPr>
            <p:extLst>
              <p:ext uri="{D42A27DB-BD31-4B8C-83A1-F6EECF244321}">
                <p14:modId xmlns:p14="http://schemas.microsoft.com/office/powerpoint/2010/main" val="4211672870"/>
              </p:ext>
            </p:extLst>
          </p:nvPr>
        </p:nvGraphicFramePr>
        <p:xfrm>
          <a:off x="638792" y="2520601"/>
          <a:ext cx="7886701" cy="3935505"/>
        </p:xfrm>
        <a:graphic>
          <a:graphicData uri="http://schemas.openxmlformats.org/drawingml/2006/table">
            <a:tbl>
              <a:tblPr firstRow="1" firstCol="1" bandRow="1"/>
              <a:tblGrid>
                <a:gridCol w="306587">
                  <a:extLst>
                    <a:ext uri="{9D8B030D-6E8A-4147-A177-3AD203B41FA5}">
                      <a16:colId xmlns:a16="http://schemas.microsoft.com/office/drawing/2014/main" xmlns="" val="3911867358"/>
                    </a:ext>
                  </a:extLst>
                </a:gridCol>
                <a:gridCol w="1624037">
                  <a:extLst>
                    <a:ext uri="{9D8B030D-6E8A-4147-A177-3AD203B41FA5}">
                      <a16:colId xmlns:a16="http://schemas.microsoft.com/office/drawing/2014/main" xmlns="" val="3929212913"/>
                    </a:ext>
                  </a:extLst>
                </a:gridCol>
                <a:gridCol w="1857524">
                  <a:extLst>
                    <a:ext uri="{9D8B030D-6E8A-4147-A177-3AD203B41FA5}">
                      <a16:colId xmlns:a16="http://schemas.microsoft.com/office/drawing/2014/main" xmlns="" val="965455436"/>
                    </a:ext>
                  </a:extLst>
                </a:gridCol>
                <a:gridCol w="4098553">
                  <a:extLst>
                    <a:ext uri="{9D8B030D-6E8A-4147-A177-3AD203B41FA5}">
                      <a16:colId xmlns:a16="http://schemas.microsoft.com/office/drawing/2014/main" xmlns="" val="1071037291"/>
                    </a:ext>
                  </a:extLst>
                </a:gridCol>
              </a:tblGrid>
              <a:tr h="187405">
                <a:tc gridSpan="3">
                  <a:txBody>
                    <a:bodyPr/>
                    <a:lstStyle/>
                    <a:p>
                      <a:pPr>
                        <a:lnSpc>
                          <a:spcPct val="107000"/>
                        </a:lnSpc>
                        <a:spcAft>
                          <a:spcPts val="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Bejdsning</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rowSpan="21">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Det kan blive nødvendigt med en behandling med Proxanil hvis der konstateres skimmel i marken Det anbefales derfor at have 2,5 l Proxanil/ha på lager til behandling af halvdelen af arealet.</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på nogle arealer bør der indkøbes 0,4 l Narita/ha ekstra, således at der kan behandles 5 gange mod bladplet. Se sprøjteplanen for yderligere information</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Propulse er endnu ikke blevet godkendt, men forventes godkendt så den kan anvendes. Sker det mod forventning ikke anvendes i stedet 0,25 kg Signum/ha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3923195210"/>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Rizolex 10D</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2,5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4116763394"/>
                  </a:ext>
                </a:extLst>
              </a:tr>
              <a:tr h="187405">
                <a:tc gridSpan="3">
                  <a:txBody>
                    <a:bodyPr/>
                    <a:lstStyle/>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Ukrudt</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xmlns="" val="337194461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Glyphosat</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800 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067920782"/>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Novitron DAM TEC</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1,0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86259252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Titus WSB</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30 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260996851"/>
                  </a:ext>
                </a:extLst>
              </a:tr>
              <a:tr h="187405">
                <a:tc gridSpan="3">
                  <a:txBody>
                    <a:bodyPr/>
                    <a:lstStyle/>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Skimmel(*)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xmlns="" val="294447472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Revus</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3,0 l/ha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163812508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Ranman Top</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2,4 l/ha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300019080"/>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Shirlan Ultra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0,8 l/ha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470911466"/>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Cymbal 45</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0,75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440583895"/>
                  </a:ext>
                </a:extLst>
              </a:tr>
              <a:tr h="187405">
                <a:tc gridSpan="3">
                  <a:txBody>
                    <a:bodyPr/>
                    <a:lstStyle/>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Bladplet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xmlns="" val="950725483"/>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Narita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0,8 l/ha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1388916231"/>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Signum WG</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0,25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3765741959"/>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Propulse(***)</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0,4 l/ha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297675053"/>
                  </a:ext>
                </a:extLst>
              </a:tr>
              <a:tr h="187405">
                <a:tc gridSpan="3">
                  <a:txBody>
                    <a:bodyPr/>
                    <a:lstStyle/>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Skadedyr</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xmlns="" val="328352197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Mospilan SG</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0,4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1160765939"/>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Karate 2,5 WG</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0,3 kg/ha (randbehandling)</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975339892"/>
                  </a:ext>
                </a:extLst>
              </a:tr>
              <a:tr h="187405">
                <a:tc gridSpan="3">
                  <a:txBody>
                    <a:bodyPr/>
                    <a:lstStyle/>
                    <a:p>
                      <a:pPr>
                        <a:lnSpc>
                          <a:spcPct val="107000"/>
                        </a:lnSpc>
                        <a:spcAft>
                          <a:spcPts val="0"/>
                        </a:spcAft>
                      </a:pPr>
                      <a:r>
                        <a:rPr lang="da-DK" sz="1200" b="1">
                          <a:effectLst/>
                          <a:latin typeface="Calibri" panose="020F0502020204030204" pitchFamily="34" charset="0"/>
                          <a:ea typeface="Calibri" panose="020F0502020204030204" pitchFamily="34" charset="0"/>
                          <a:cs typeface="Times New Roman" panose="02020603050405020304" pitchFamily="18" charset="0"/>
                        </a:rPr>
                        <a:t>Mikronærringsstoffer</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da-DK"/>
                    </a:p>
                  </a:txBody>
                  <a:tcPr/>
                </a:tc>
                <a:tc hMerge="1">
                  <a:txBody>
                    <a:bodyPr/>
                    <a:lstStyle/>
                    <a:p>
                      <a:endParaRPr lang="da-DK"/>
                    </a:p>
                  </a:txBody>
                  <a:tcPr/>
                </a:tc>
                <a:tc vMerge="1">
                  <a:txBody>
                    <a:bodyPr/>
                    <a:lstStyle/>
                    <a:p>
                      <a:endParaRPr lang="da-DK"/>
                    </a:p>
                  </a:txBody>
                  <a:tcPr/>
                </a:tc>
                <a:extLst>
                  <a:ext uri="{0D108BD9-81ED-4DB2-BD59-A6C34878D82A}">
                    <a16:rowId xmlns:a16="http://schemas.microsoft.com/office/drawing/2014/main" xmlns="" val="315246115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Mangansulfat</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4 kg/ha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945418368"/>
                  </a:ext>
                </a:extLst>
              </a:tr>
              <a:tr h="187405">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a:effectLst/>
                          <a:latin typeface="Calibri" panose="020F0502020204030204" pitchFamily="34" charset="0"/>
                          <a:ea typeface="Calibri" panose="020F0502020204030204" pitchFamily="34" charset="0"/>
                          <a:cs typeface="Times New Roman" panose="02020603050405020304" pitchFamily="18" charset="0"/>
                        </a:rPr>
                        <a:t>Epsotop Microtop</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25 kg/ha</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05" marR="58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vMerge="1">
                  <a:txBody>
                    <a:bodyPr/>
                    <a:lstStyle/>
                    <a:p>
                      <a:endParaRPr lang="da-DK"/>
                    </a:p>
                  </a:txBody>
                  <a:tcPr/>
                </a:tc>
                <a:extLst>
                  <a:ext uri="{0D108BD9-81ED-4DB2-BD59-A6C34878D82A}">
                    <a16:rowId xmlns:a16="http://schemas.microsoft.com/office/drawing/2014/main" xmlns="" val="255323407"/>
                  </a:ext>
                </a:extLst>
              </a:tr>
            </a:tbl>
          </a:graphicData>
        </a:graphic>
      </p:graphicFrame>
    </p:spTree>
    <p:extLst>
      <p:ext uri="{BB962C8B-B14F-4D97-AF65-F5344CB8AC3E}">
        <p14:creationId xmlns:p14="http://schemas.microsoft.com/office/powerpoint/2010/main" val="172520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t.A-K-S\Desktop\AK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a:t>Kartoffeludbytte.dk</a:t>
            </a:r>
            <a:br>
              <a:rPr lang="da-DK" dirty="0"/>
            </a:br>
            <a:endParaRPr lang="da-DK" dirty="0"/>
          </a:p>
        </p:txBody>
      </p:sp>
      <p:sp>
        <p:nvSpPr>
          <p:cNvPr id="6" name="Pladsholder til indhold 5">
            <a:extLst>
              <a:ext uri="{FF2B5EF4-FFF2-40B4-BE49-F238E27FC236}">
                <a16:creationId xmlns:a16="http://schemas.microsoft.com/office/drawing/2014/main" xmlns="" id="{99F99003-AD9D-4D2C-BF4B-2FD09278A5F6}"/>
              </a:ext>
            </a:extLst>
          </p:cNvPr>
          <p:cNvSpPr>
            <a:spLocks noGrp="1"/>
          </p:cNvSpPr>
          <p:nvPr>
            <p:ph idx="1"/>
          </p:nvPr>
        </p:nvSpPr>
        <p:spPr>
          <a:xfrm>
            <a:off x="628650" y="1556792"/>
            <a:ext cx="7886700" cy="4620171"/>
          </a:xfrm>
        </p:spPr>
        <p:txBody>
          <a:bodyPr/>
          <a:lstStyle/>
          <a:p>
            <a:r>
              <a:rPr lang="da-DK" dirty="0"/>
              <a:t>Kartoffeludbytte.dk</a:t>
            </a:r>
          </a:p>
          <a:p>
            <a:pPr lvl="1"/>
            <a:r>
              <a:rPr lang="da-DK" dirty="0">
                <a:hlinkClick r:id="rId4"/>
              </a:rPr>
              <a:t>www.kartoffeludbytte.dk</a:t>
            </a:r>
            <a:endParaRPr lang="da-DK" dirty="0"/>
          </a:p>
          <a:p>
            <a:pPr lvl="1"/>
            <a:r>
              <a:rPr lang="da-DK" dirty="0"/>
              <a:t>Login – landmand.dk eller Mark Online</a:t>
            </a:r>
          </a:p>
          <a:p>
            <a:pPr lvl="1"/>
            <a:r>
              <a:rPr lang="da-DK" dirty="0"/>
              <a:t>Password</a:t>
            </a:r>
          </a:p>
          <a:p>
            <a:pPr lvl="1"/>
            <a:r>
              <a:rPr lang="da-DK" dirty="0"/>
              <a:t>Alle leverancer ligger der allerede</a:t>
            </a:r>
          </a:p>
          <a:p>
            <a:pPr lvl="1"/>
            <a:r>
              <a:rPr lang="da-DK" dirty="0"/>
              <a:t>Splitte læssene op på markniveau og sortsniveau.</a:t>
            </a:r>
          </a:p>
          <a:p>
            <a:pPr lvl="1"/>
            <a:endParaRPr lang="da-DK" dirty="0"/>
          </a:p>
          <a:p>
            <a:endParaRPr lang="da-DK" dirty="0"/>
          </a:p>
        </p:txBody>
      </p:sp>
      <p:pic>
        <p:nvPicPr>
          <p:cNvPr id="3" name="Billede 2">
            <a:extLst>
              <a:ext uri="{FF2B5EF4-FFF2-40B4-BE49-F238E27FC236}">
                <a16:creationId xmlns:a16="http://schemas.microsoft.com/office/drawing/2014/main" xmlns="" id="{6BFDA451-5DBF-45FA-B61E-66E51C5AD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3856540"/>
            <a:ext cx="7084166" cy="2042337"/>
          </a:xfrm>
          <a:prstGeom prst="rect">
            <a:avLst/>
          </a:prstGeom>
        </p:spPr>
      </p:pic>
    </p:spTree>
    <p:extLst>
      <p:ext uri="{BB962C8B-B14F-4D97-AF65-F5344CB8AC3E}">
        <p14:creationId xmlns:p14="http://schemas.microsoft.com/office/powerpoint/2010/main" val="80065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836712"/>
            <a:ext cx="7024744" cy="1296144"/>
          </a:xfrm>
        </p:spPr>
        <p:txBody>
          <a:bodyPr>
            <a:normAutofit fontScale="90000"/>
          </a:bodyPr>
          <a:lstStyle/>
          <a:p>
            <a:r>
              <a:rPr lang="da-DK" dirty="0"/>
              <a:t/>
            </a:r>
            <a:br>
              <a:rPr lang="da-DK" dirty="0"/>
            </a:br>
            <a:r>
              <a:rPr lang="da-DK" dirty="0"/>
              <a:t/>
            </a:r>
            <a:br>
              <a:rPr lang="da-DK" dirty="0"/>
            </a:br>
            <a:r>
              <a:rPr lang="da-DK" sz="3600" dirty="0" err="1"/>
              <a:t>Protamylasse</a:t>
            </a:r>
            <a:r>
              <a:rPr lang="da-DK" dirty="0"/>
              <a:t/>
            </a:r>
            <a:br>
              <a:rPr lang="da-DK" dirty="0"/>
            </a:br>
            <a:endParaRPr lang="da-DK" dirty="0"/>
          </a:p>
        </p:txBody>
      </p:sp>
      <p:sp>
        <p:nvSpPr>
          <p:cNvPr id="3" name="Pladsholder til indhold 2"/>
          <p:cNvSpPr>
            <a:spLocks noGrp="1"/>
          </p:cNvSpPr>
          <p:nvPr>
            <p:ph idx="1"/>
          </p:nvPr>
        </p:nvSpPr>
        <p:spPr>
          <a:xfrm>
            <a:off x="1043492" y="1844824"/>
            <a:ext cx="6777317" cy="4176464"/>
          </a:xfrm>
        </p:spPr>
        <p:txBody>
          <a:bodyPr>
            <a:normAutofit/>
          </a:bodyPr>
          <a:lstStyle/>
          <a:p>
            <a:endParaRPr lang="da-DK" dirty="0"/>
          </a:p>
          <a:p>
            <a:r>
              <a:rPr lang="da-DK" dirty="0" err="1"/>
              <a:t>Protamylasse</a:t>
            </a:r>
            <a:endParaRPr lang="da-DK" dirty="0"/>
          </a:p>
          <a:p>
            <a:pPr lvl="1"/>
            <a:r>
              <a:rPr lang="da-DK" dirty="0"/>
              <a:t>Høj koncentration af vandopløseligt kali</a:t>
            </a:r>
          </a:p>
          <a:p>
            <a:pPr lvl="1"/>
            <a:r>
              <a:rPr lang="da-DK" dirty="0"/>
              <a:t>2 – 4 ton. / Ha. I melkartofler</a:t>
            </a:r>
          </a:p>
          <a:p>
            <a:pPr lvl="1"/>
            <a:r>
              <a:rPr lang="da-DK" dirty="0"/>
              <a:t>Også velegnet til andre afgrøder</a:t>
            </a:r>
          </a:p>
          <a:p>
            <a:pPr marL="365760" lvl="1" indent="0">
              <a:buNone/>
            </a:pPr>
            <a:r>
              <a:rPr lang="da-DK" dirty="0"/>
              <a:t> </a:t>
            </a:r>
          </a:p>
          <a:p>
            <a:pPr lvl="1"/>
            <a:r>
              <a:rPr lang="da-DK" dirty="0"/>
              <a:t>Spørgsmål – Ring til Tue  6176 3853</a:t>
            </a:r>
          </a:p>
          <a:p>
            <a:pPr lvl="1"/>
            <a:r>
              <a:rPr lang="da-DK" dirty="0"/>
              <a:t>Yderlig info – se www.a-k-s.dk</a:t>
            </a:r>
          </a:p>
          <a:p>
            <a:pPr lvl="1"/>
            <a:endParaRPr lang="da-DK" dirty="0"/>
          </a:p>
          <a:p>
            <a:pPr marL="365760" lvl="1" indent="0">
              <a:buNone/>
            </a:pPr>
            <a:endParaRPr lang="da-DK" dirty="0"/>
          </a:p>
        </p:txBody>
      </p:sp>
      <p:sp>
        <p:nvSpPr>
          <p:cNvPr id="4" name="Ellipse 3"/>
          <p:cNvSpPr/>
          <p:nvPr/>
        </p:nvSpPr>
        <p:spPr>
          <a:xfrm>
            <a:off x="5801692" y="3501008"/>
            <a:ext cx="2880320"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Deklaration Kg./ton.</a:t>
            </a:r>
          </a:p>
          <a:p>
            <a:pPr algn="ctr"/>
            <a:r>
              <a:rPr lang="da-DK" dirty="0"/>
              <a:t>N     18 kg</a:t>
            </a:r>
          </a:p>
          <a:p>
            <a:pPr algn="ctr"/>
            <a:r>
              <a:rPr lang="da-DK" dirty="0"/>
              <a:t>P       3 kg</a:t>
            </a:r>
          </a:p>
          <a:p>
            <a:pPr algn="ctr"/>
            <a:r>
              <a:rPr lang="da-DK" dirty="0"/>
              <a:t>K     58 kg</a:t>
            </a:r>
          </a:p>
          <a:p>
            <a:pPr algn="ctr"/>
            <a:r>
              <a:rPr lang="da-DK" dirty="0"/>
              <a:t>Mg   3 kg</a:t>
            </a:r>
          </a:p>
          <a:p>
            <a:pPr algn="ctr"/>
            <a:r>
              <a:rPr lang="da-DK" dirty="0"/>
              <a:t>S       7 kg</a:t>
            </a:r>
          </a:p>
        </p:txBody>
      </p:sp>
      <p:pic>
        <p:nvPicPr>
          <p:cNvPr id="5"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0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53E9095-E816-408A-8E34-04E4B4F433B9}"/>
              </a:ext>
            </a:extLst>
          </p:cNvPr>
          <p:cNvSpPr>
            <a:spLocks noGrp="1"/>
          </p:cNvSpPr>
          <p:nvPr>
            <p:ph type="title"/>
          </p:nvPr>
        </p:nvSpPr>
        <p:spPr/>
        <p:txBody>
          <a:bodyPr/>
          <a:lstStyle/>
          <a:p>
            <a:r>
              <a:rPr lang="da-DK" dirty="0"/>
              <a:t>Sortsforsøg 2019</a:t>
            </a:r>
          </a:p>
        </p:txBody>
      </p:sp>
      <p:sp>
        <p:nvSpPr>
          <p:cNvPr id="3" name="Pladsholder til indhold 2">
            <a:extLst>
              <a:ext uri="{FF2B5EF4-FFF2-40B4-BE49-F238E27FC236}">
                <a16:creationId xmlns:a16="http://schemas.microsoft.com/office/drawing/2014/main" xmlns="" id="{F5E5E397-319F-4821-B91A-FA90AA6DCB68}"/>
              </a:ext>
            </a:extLst>
          </p:cNvPr>
          <p:cNvSpPr>
            <a:spLocks noGrp="1"/>
          </p:cNvSpPr>
          <p:nvPr>
            <p:ph idx="1"/>
          </p:nvPr>
        </p:nvSpPr>
        <p:spPr/>
        <p:txBody>
          <a:bodyPr>
            <a:normAutofit/>
          </a:bodyPr>
          <a:lstStyle/>
          <a:p>
            <a:r>
              <a:rPr lang="da-DK" dirty="0"/>
              <a:t>AKS Sortsdemonstration</a:t>
            </a:r>
          </a:p>
          <a:p>
            <a:pPr marL="342900" lvl="1" indent="0">
              <a:buNone/>
            </a:pPr>
            <a:r>
              <a:rPr lang="da-DK" dirty="0"/>
              <a:t>Michael Lassen</a:t>
            </a:r>
          </a:p>
          <a:p>
            <a:pPr marL="342900" lvl="1" indent="0">
              <a:buNone/>
            </a:pPr>
            <a:r>
              <a:rPr lang="da-DK" dirty="0"/>
              <a:t>Kærbølvej 17</a:t>
            </a:r>
          </a:p>
          <a:p>
            <a:pPr marL="342900" lvl="1" indent="0">
              <a:buNone/>
            </a:pPr>
            <a:r>
              <a:rPr lang="da-DK" dirty="0"/>
              <a:t>6760 Ribe</a:t>
            </a:r>
          </a:p>
          <a:p>
            <a:pPr marL="342900" lvl="1" indent="0">
              <a:buNone/>
            </a:pPr>
            <a:endParaRPr lang="da-DK" dirty="0"/>
          </a:p>
          <a:p>
            <a:r>
              <a:rPr lang="da-DK" dirty="0"/>
              <a:t>KMC opformeringsmark</a:t>
            </a:r>
          </a:p>
          <a:p>
            <a:pPr marL="342900" lvl="1" indent="0">
              <a:buNone/>
            </a:pPr>
            <a:r>
              <a:rPr lang="da-DK" dirty="0"/>
              <a:t>Jørgen Jacobsen</a:t>
            </a:r>
          </a:p>
          <a:p>
            <a:pPr marL="342900" lvl="1" indent="0">
              <a:buNone/>
            </a:pPr>
            <a:r>
              <a:rPr lang="da-DK" dirty="0"/>
              <a:t>Busholmvej 7</a:t>
            </a:r>
          </a:p>
          <a:p>
            <a:pPr marL="342900" lvl="1" indent="0">
              <a:buNone/>
            </a:pPr>
            <a:r>
              <a:rPr lang="da-DK" dirty="0"/>
              <a:t>6240 Løgumkloster</a:t>
            </a:r>
          </a:p>
          <a:p>
            <a:pPr marL="342900" lvl="1" indent="0">
              <a:buNone/>
            </a:pPr>
            <a:endParaRPr lang="da-DK" dirty="0"/>
          </a:p>
          <a:p>
            <a:r>
              <a:rPr lang="da-DK" dirty="0"/>
              <a:t>KMC forsøg og reference</a:t>
            </a:r>
          </a:p>
          <a:p>
            <a:pPr marL="342900" lvl="1" indent="0">
              <a:buNone/>
            </a:pPr>
            <a:r>
              <a:rPr lang="da-DK" dirty="0"/>
              <a:t>Arnborg</a:t>
            </a:r>
          </a:p>
          <a:p>
            <a:endParaRPr lang="da-DK" dirty="0"/>
          </a:p>
          <a:p>
            <a:endParaRPr lang="da-DK" dirty="0"/>
          </a:p>
        </p:txBody>
      </p:sp>
      <p:pic>
        <p:nvPicPr>
          <p:cNvPr id="4" name="Picture 2" descr="C:\Users\bt.A-K-S\Desktop\AKSlogo.jpg">
            <a:extLst>
              <a:ext uri="{FF2B5EF4-FFF2-40B4-BE49-F238E27FC236}">
                <a16:creationId xmlns:a16="http://schemas.microsoft.com/office/drawing/2014/main" xmlns="" id="{EFF5B3D9-6E10-4B67-BA35-80C709BFF9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Et billede, der indeholder træ, udendørs, jord, plante&#10;&#10;Automatisk oprettet beskrivelse">
            <a:extLst>
              <a:ext uri="{FF2B5EF4-FFF2-40B4-BE49-F238E27FC236}">
                <a16:creationId xmlns:a16="http://schemas.microsoft.com/office/drawing/2014/main" xmlns="" id="{EFBDEC45-136D-435A-BC4E-82F6FA39D8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463988" y="2468551"/>
            <a:ext cx="4104456" cy="3312368"/>
          </a:xfrm>
          <a:prstGeom prst="rect">
            <a:avLst/>
          </a:prstGeom>
        </p:spPr>
      </p:pic>
      <p:sp>
        <p:nvSpPr>
          <p:cNvPr id="5" name="Taleboble: oval 4">
            <a:extLst>
              <a:ext uri="{FF2B5EF4-FFF2-40B4-BE49-F238E27FC236}">
                <a16:creationId xmlns:a16="http://schemas.microsoft.com/office/drawing/2014/main" xmlns="" id="{2288907B-A14E-47A7-A796-218D3EF21443}"/>
              </a:ext>
            </a:extLst>
          </p:cNvPr>
          <p:cNvSpPr/>
          <p:nvPr/>
        </p:nvSpPr>
        <p:spPr>
          <a:xfrm>
            <a:off x="3383868" y="3983039"/>
            <a:ext cx="2952328" cy="1152128"/>
          </a:xfrm>
          <a:prstGeom prst="wedgeEllipseCallout">
            <a:avLst>
              <a:gd name="adj1" fmla="val -57192"/>
              <a:gd name="adj2" fmla="val 43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Store kartoffeldag</a:t>
            </a:r>
          </a:p>
          <a:p>
            <a:pPr algn="ctr"/>
            <a:r>
              <a:rPr lang="da-DK" dirty="0"/>
              <a:t>1. august</a:t>
            </a:r>
          </a:p>
        </p:txBody>
      </p:sp>
    </p:spTree>
    <p:extLst>
      <p:ext uri="{BB962C8B-B14F-4D97-AF65-F5344CB8AC3E}">
        <p14:creationId xmlns:p14="http://schemas.microsoft.com/office/powerpoint/2010/main" val="1902006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048" y="917848"/>
            <a:ext cx="7024744" cy="1143000"/>
          </a:xfrm>
        </p:spPr>
        <p:txBody>
          <a:bodyPr/>
          <a:lstStyle/>
          <a:p>
            <a:r>
              <a:rPr lang="da-DK" dirty="0"/>
              <a:t>Kampagne 2019/20</a:t>
            </a:r>
          </a:p>
        </p:txBody>
      </p:sp>
      <p:sp>
        <p:nvSpPr>
          <p:cNvPr id="3" name="Pladsholder til indhold 2"/>
          <p:cNvSpPr>
            <a:spLocks noGrp="1"/>
          </p:cNvSpPr>
          <p:nvPr>
            <p:ph idx="1"/>
          </p:nvPr>
        </p:nvSpPr>
        <p:spPr/>
        <p:txBody>
          <a:bodyPr/>
          <a:lstStyle/>
          <a:p>
            <a:endParaRPr lang="da-DK" dirty="0"/>
          </a:p>
          <a:p>
            <a:r>
              <a:rPr lang="da-DK" dirty="0"/>
              <a:t>3,35 </a:t>
            </a:r>
            <a:r>
              <a:rPr lang="da-DK" dirty="0" err="1"/>
              <a:t>mill</a:t>
            </a:r>
            <a:r>
              <a:rPr lang="da-DK" dirty="0"/>
              <a:t>. andele = ca. 7.000 Hektar</a:t>
            </a:r>
          </a:p>
          <a:p>
            <a:r>
              <a:rPr lang="da-DK" dirty="0"/>
              <a:t>Ca. 380.000 ton. Kartofler – 10.000 biler </a:t>
            </a:r>
            <a:r>
              <a:rPr lang="da-DK" dirty="0">
                <a:sym typeface="Wingdings" panose="05000000000000000000" pitchFamily="2" charset="2"/>
              </a:rPr>
              <a:t></a:t>
            </a:r>
            <a:endParaRPr lang="da-DK" dirty="0"/>
          </a:p>
          <a:p>
            <a:r>
              <a:rPr lang="da-DK" dirty="0"/>
              <a:t>Kampagne fra uge 36 til uge 51</a:t>
            </a:r>
          </a:p>
          <a:p>
            <a:r>
              <a:rPr lang="da-DK" dirty="0" err="1"/>
              <a:t>Forkampagne</a:t>
            </a:r>
            <a:r>
              <a:rPr lang="da-DK" dirty="0"/>
              <a:t> - uge 35?</a:t>
            </a:r>
          </a:p>
          <a:p>
            <a:r>
              <a:rPr lang="da-DK" dirty="0" err="1"/>
              <a:t>Øko</a:t>
            </a:r>
            <a:r>
              <a:rPr lang="da-DK" dirty="0"/>
              <a:t>-produktion primo uge 36</a:t>
            </a:r>
          </a:p>
          <a:p>
            <a:r>
              <a:rPr lang="da-DK" dirty="0"/>
              <a:t>Midtvejsudligning - uge 44</a:t>
            </a:r>
          </a:p>
          <a:p>
            <a:pPr marL="68580" indent="0">
              <a:buNone/>
            </a:pPr>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4797152"/>
            <a:ext cx="7560840" cy="1656184"/>
          </a:xfrm>
          <a:prstGeom prst="rect">
            <a:avLst/>
          </a:prstGeom>
          <a:ln/>
        </p:spPr>
        <p:style>
          <a:lnRef idx="0">
            <a:schemeClr val="dk1"/>
          </a:lnRef>
          <a:fillRef idx="3">
            <a:schemeClr val="dk1"/>
          </a:fillRef>
          <a:effectRef idx="3">
            <a:schemeClr val="dk1"/>
          </a:effectRef>
          <a:fontRef idx="minor">
            <a:schemeClr val="lt1"/>
          </a:fontRef>
        </p:style>
      </p:pic>
      <p:pic>
        <p:nvPicPr>
          <p:cNvPr id="5" name="Picture 2" descr="C:\Users\bt.A-K-S\Desktop\AK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86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Agenda</a:t>
            </a:r>
          </a:p>
        </p:txBody>
      </p:sp>
      <p:sp>
        <p:nvSpPr>
          <p:cNvPr id="3" name="Pladsholder til indhold 2"/>
          <p:cNvSpPr>
            <a:spLocks noGrp="1"/>
          </p:cNvSpPr>
          <p:nvPr>
            <p:ph idx="1"/>
          </p:nvPr>
        </p:nvSpPr>
        <p:spPr/>
        <p:txBody>
          <a:bodyPr>
            <a:normAutofit/>
          </a:bodyPr>
          <a:lstStyle/>
          <a:p>
            <a:r>
              <a:rPr lang="da-DK" dirty="0"/>
              <a:t>Tilbageblik – Vækstsæson 2018</a:t>
            </a:r>
          </a:p>
          <a:p>
            <a:r>
              <a:rPr lang="da-DK" dirty="0"/>
              <a:t>Statistik Kampagne 2018/19</a:t>
            </a:r>
          </a:p>
          <a:p>
            <a:r>
              <a:rPr lang="da-DK" dirty="0"/>
              <a:t>Rådgivning </a:t>
            </a:r>
          </a:p>
          <a:p>
            <a:r>
              <a:rPr lang="da-DK" dirty="0"/>
              <a:t>Fokus på vækstsæson 2018/19</a:t>
            </a:r>
          </a:p>
          <a:p>
            <a:r>
              <a:rPr lang="da-DK" dirty="0"/>
              <a:t>Sortsforsøg 2019</a:t>
            </a:r>
          </a:p>
          <a:p>
            <a:r>
              <a:rPr lang="da-DK" dirty="0" err="1"/>
              <a:t>Indtransport</a:t>
            </a:r>
            <a:r>
              <a:rPr lang="da-DK" dirty="0"/>
              <a:t> 2019</a:t>
            </a:r>
          </a:p>
          <a:p>
            <a:r>
              <a:rPr lang="da-DK" dirty="0"/>
              <a:t>Diverse</a:t>
            </a:r>
          </a:p>
          <a:p>
            <a:endParaRPr lang="da-DK" dirty="0"/>
          </a:p>
          <a:p>
            <a:endParaRPr lang="da-DK" dirty="0"/>
          </a:p>
        </p:txBody>
      </p:sp>
      <p:pic>
        <p:nvPicPr>
          <p:cNvPr id="4"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3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Indtransport</a:t>
            </a:r>
            <a:r>
              <a:rPr lang="da-DK" dirty="0"/>
              <a:t> 2019</a:t>
            </a:r>
          </a:p>
        </p:txBody>
      </p:sp>
      <p:sp>
        <p:nvSpPr>
          <p:cNvPr id="3" name="Pladsholder til indhold 2"/>
          <p:cNvSpPr>
            <a:spLocks noGrp="1"/>
          </p:cNvSpPr>
          <p:nvPr>
            <p:ph idx="1"/>
          </p:nvPr>
        </p:nvSpPr>
        <p:spPr/>
        <p:txBody>
          <a:bodyPr>
            <a:normAutofit/>
          </a:bodyPr>
          <a:lstStyle/>
          <a:p>
            <a:pPr marL="0" indent="0">
              <a:buNone/>
            </a:pPr>
            <a:endParaRPr lang="da-DK" dirty="0"/>
          </a:p>
          <a:p>
            <a:endParaRPr lang="da-DK" dirty="0"/>
          </a:p>
          <a:p>
            <a:pPr marL="68580" indent="0">
              <a:buNone/>
            </a:pPr>
            <a:endParaRPr lang="da-DK" dirty="0"/>
          </a:p>
          <a:p>
            <a:endParaRPr lang="da-DK" dirty="0"/>
          </a:p>
          <a:p>
            <a:endParaRPr lang="da-DK" dirty="0"/>
          </a:p>
          <a:p>
            <a:endParaRPr lang="da-DK" dirty="0"/>
          </a:p>
          <a:p>
            <a:pPr lvl="1"/>
            <a:endParaRPr lang="da-DK" sz="1200" b="1" dirty="0"/>
          </a:p>
          <a:p>
            <a:pPr lvl="1"/>
            <a:endParaRPr lang="da-DK" sz="1200" b="1" dirty="0"/>
          </a:p>
          <a:p>
            <a:pPr lvl="1"/>
            <a:endParaRPr lang="da-DK" sz="1200" b="1" dirty="0"/>
          </a:p>
          <a:p>
            <a:pPr lvl="1"/>
            <a:endParaRPr lang="da-DK" sz="1200" b="1" dirty="0"/>
          </a:p>
          <a:p>
            <a:pPr lvl="1"/>
            <a:endParaRPr lang="da-DK" sz="1200" b="1" dirty="0"/>
          </a:p>
          <a:p>
            <a:pPr lvl="1"/>
            <a:endParaRPr lang="da-DK" sz="1200" b="1" dirty="0"/>
          </a:p>
          <a:p>
            <a:pPr marL="347472" lvl="1" indent="0">
              <a:buNone/>
            </a:pPr>
            <a:endParaRPr lang="da-DK" dirty="0"/>
          </a:p>
          <a:p>
            <a:endParaRPr lang="da-DK" dirty="0"/>
          </a:p>
          <a:p>
            <a:pPr marL="0" indent="0">
              <a:buNone/>
            </a:pPr>
            <a:endParaRPr lang="da-DK" dirty="0"/>
          </a:p>
        </p:txBody>
      </p:sp>
      <p:pic>
        <p:nvPicPr>
          <p:cNvPr id="5"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xmlns="" id="{284BE60F-E8A5-4A2C-90E2-1FC45A8A5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823" y="2204864"/>
            <a:ext cx="7012027" cy="3301441"/>
          </a:xfrm>
          <a:prstGeom prst="rect">
            <a:avLst/>
          </a:prstGeom>
        </p:spPr>
      </p:pic>
    </p:spTree>
    <p:extLst>
      <p:ext uri="{BB962C8B-B14F-4D97-AF65-F5344CB8AC3E}">
        <p14:creationId xmlns:p14="http://schemas.microsoft.com/office/powerpoint/2010/main" val="10248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B4587CE-4BCD-4112-8210-27533E215BB3}"/>
              </a:ext>
            </a:extLst>
          </p:cNvPr>
          <p:cNvSpPr>
            <a:spLocks noGrp="1"/>
          </p:cNvSpPr>
          <p:nvPr>
            <p:ph type="title"/>
          </p:nvPr>
        </p:nvSpPr>
        <p:spPr/>
        <p:txBody>
          <a:bodyPr/>
          <a:lstStyle/>
          <a:p>
            <a:r>
              <a:rPr lang="da-DK"/>
              <a:t>AKS Dyrkningskontrakt 2019</a:t>
            </a:r>
            <a:endParaRPr lang="da-DK" dirty="0"/>
          </a:p>
        </p:txBody>
      </p:sp>
      <p:sp>
        <p:nvSpPr>
          <p:cNvPr id="6" name="Pladsholder til indhold 5">
            <a:extLst>
              <a:ext uri="{FF2B5EF4-FFF2-40B4-BE49-F238E27FC236}">
                <a16:creationId xmlns:a16="http://schemas.microsoft.com/office/drawing/2014/main" xmlns="" id="{00B4CEF9-09A6-451D-895E-6B9BE2A69C07}"/>
              </a:ext>
            </a:extLst>
          </p:cNvPr>
          <p:cNvSpPr>
            <a:spLocks noGrp="1"/>
          </p:cNvSpPr>
          <p:nvPr>
            <p:ph idx="1"/>
          </p:nvPr>
        </p:nvSpPr>
        <p:spPr>
          <a:xfrm>
            <a:off x="572009" y="1741870"/>
            <a:ext cx="7886700" cy="4351338"/>
          </a:xfrm>
        </p:spPr>
        <p:txBody>
          <a:bodyPr/>
          <a:lstStyle/>
          <a:p>
            <a:r>
              <a:rPr lang="da-DK" dirty="0"/>
              <a:t>Tidsplan</a:t>
            </a:r>
          </a:p>
          <a:p>
            <a:pPr lvl="1"/>
            <a:r>
              <a:rPr lang="da-DK" dirty="0"/>
              <a:t>15. april	deadline for lejeaftaler</a:t>
            </a:r>
          </a:p>
          <a:p>
            <a:pPr lvl="1"/>
            <a:r>
              <a:rPr lang="da-DK" dirty="0"/>
              <a:t>1. maj 	udsendes dyrkningskontrakten</a:t>
            </a:r>
          </a:p>
          <a:p>
            <a:pPr lvl="1"/>
            <a:r>
              <a:rPr lang="da-DK" dirty="0"/>
              <a:t>1. juni	dyrkningskontrakten skal være AKS i hænde</a:t>
            </a:r>
          </a:p>
          <a:p>
            <a:pPr marL="1028700" lvl="3" indent="0">
              <a:buNone/>
            </a:pPr>
            <a:r>
              <a:rPr lang="da-DK" dirty="0"/>
              <a:t>	</a:t>
            </a:r>
          </a:p>
          <a:p>
            <a:pPr marL="0" indent="0">
              <a:buNone/>
            </a:pPr>
            <a:endParaRPr lang="da-DK" dirty="0"/>
          </a:p>
        </p:txBody>
      </p:sp>
      <p:pic>
        <p:nvPicPr>
          <p:cNvPr id="5" name="Picture 2" descr="C:\Users\bt\Desktop\AKSlogo.jpg">
            <a:extLst>
              <a:ext uri="{FF2B5EF4-FFF2-40B4-BE49-F238E27FC236}">
                <a16:creationId xmlns:a16="http://schemas.microsoft.com/office/drawing/2014/main" xmlns="" id="{1AE82D3B-9EFF-4D93-9F16-47CE830B62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5504" y="108041"/>
            <a:ext cx="1902545" cy="137674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xmlns="" id="{A831D93E-BC49-4DC2-A30C-9F1A8DABE4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3573016"/>
            <a:ext cx="4682134" cy="3042168"/>
          </a:xfrm>
          <a:prstGeom prst="rect">
            <a:avLst/>
          </a:prstGeom>
        </p:spPr>
      </p:pic>
    </p:spTree>
    <p:extLst>
      <p:ext uri="{BB962C8B-B14F-4D97-AF65-F5344CB8AC3E}">
        <p14:creationId xmlns:p14="http://schemas.microsoft.com/office/powerpoint/2010/main" val="3232836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a:t>Diverse</a:t>
            </a:r>
          </a:p>
        </p:txBody>
      </p:sp>
      <p:sp>
        <p:nvSpPr>
          <p:cNvPr id="3" name="Pladsholder til indhold 2"/>
          <p:cNvSpPr>
            <a:spLocks noGrp="1"/>
          </p:cNvSpPr>
          <p:nvPr>
            <p:ph idx="1"/>
          </p:nvPr>
        </p:nvSpPr>
        <p:spPr/>
        <p:txBody>
          <a:bodyPr>
            <a:normAutofit/>
          </a:bodyPr>
          <a:lstStyle/>
          <a:p>
            <a:r>
              <a:rPr lang="da-DK" dirty="0"/>
              <a:t>Anvendelse af restprodukter</a:t>
            </a:r>
          </a:p>
          <a:p>
            <a:pPr lvl="1"/>
            <a:r>
              <a:rPr lang="da-DK" dirty="0" err="1"/>
              <a:t>AKS´s</a:t>
            </a:r>
            <a:r>
              <a:rPr lang="da-DK" dirty="0"/>
              <a:t> Hjemmeside</a:t>
            </a:r>
          </a:p>
          <a:p>
            <a:pPr lvl="2"/>
            <a:r>
              <a:rPr lang="da-DK" dirty="0"/>
              <a:t>Agro</a:t>
            </a:r>
          </a:p>
          <a:p>
            <a:pPr lvl="2"/>
            <a:r>
              <a:rPr lang="da-DK" dirty="0"/>
              <a:t>Restprodukter</a:t>
            </a:r>
          </a:p>
          <a:p>
            <a:pPr lvl="3"/>
            <a:r>
              <a:rPr lang="da-DK" dirty="0"/>
              <a:t>Vurdering af de restprodukter</a:t>
            </a:r>
          </a:p>
          <a:p>
            <a:pPr lvl="3"/>
            <a:r>
              <a:rPr lang="da-DK" dirty="0"/>
              <a:t>Rød – gul - grøn</a:t>
            </a:r>
          </a:p>
        </p:txBody>
      </p:sp>
    </p:spTree>
    <p:extLst>
      <p:ext uri="{BB962C8B-B14F-4D97-AF65-F5344CB8AC3E}">
        <p14:creationId xmlns:p14="http://schemas.microsoft.com/office/powerpoint/2010/main" val="141031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a:t>Tak for opmærksomheden!</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619672" y="2708920"/>
            <a:ext cx="554461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33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0728"/>
            <a:ext cx="7439702" cy="1143000"/>
          </a:xfrm>
        </p:spPr>
        <p:txBody>
          <a:bodyPr/>
          <a:lstStyle/>
          <a:p>
            <a:r>
              <a:rPr lang="da-DK" dirty="0"/>
              <a:t>Vækstsæson 2018</a:t>
            </a:r>
          </a:p>
        </p:txBody>
      </p:sp>
      <p:sp>
        <p:nvSpPr>
          <p:cNvPr id="12" name="Pladsholder til indhold 11">
            <a:extLst>
              <a:ext uri="{FF2B5EF4-FFF2-40B4-BE49-F238E27FC236}">
                <a16:creationId xmlns:a16="http://schemas.microsoft.com/office/drawing/2014/main" xmlns="" id="{57715D0A-EC34-4F2F-8391-D7B2E5778657}"/>
              </a:ext>
            </a:extLst>
          </p:cNvPr>
          <p:cNvSpPr>
            <a:spLocks noGrp="1"/>
          </p:cNvSpPr>
          <p:nvPr>
            <p:ph idx="1"/>
          </p:nvPr>
        </p:nvSpPr>
        <p:spPr/>
        <p:txBody>
          <a:bodyPr/>
          <a:lstStyle/>
          <a:p>
            <a:r>
              <a:rPr lang="da-DK" dirty="0"/>
              <a:t>God start på vækstsæsonen </a:t>
            </a:r>
            <a:r>
              <a:rPr lang="da-DK" dirty="0">
                <a:sym typeface="Wingdings" panose="05000000000000000000" pitchFamily="2" charset="2"/>
              </a:rPr>
              <a:t></a:t>
            </a:r>
          </a:p>
          <a:p>
            <a:pPr lvl="1"/>
            <a:r>
              <a:rPr lang="da-DK" dirty="0">
                <a:sym typeface="Wingdings" panose="05000000000000000000" pitchFamily="2" charset="2"/>
              </a:rPr>
              <a:t>Sne den 8 marts</a:t>
            </a:r>
          </a:p>
          <a:p>
            <a:pPr lvl="1"/>
            <a:r>
              <a:rPr lang="da-DK" dirty="0">
                <a:sym typeface="Wingdings" panose="05000000000000000000" pitchFamily="2" charset="2"/>
              </a:rPr>
              <a:t>Lægning af kartofler startede medio april</a:t>
            </a:r>
            <a:endParaRPr lang="da-DK" dirty="0"/>
          </a:p>
          <a:p>
            <a:r>
              <a:rPr lang="da-DK" dirty="0"/>
              <a:t>God kvalitet af læggekartofler fra KMC </a:t>
            </a:r>
            <a:r>
              <a:rPr lang="da-DK" dirty="0">
                <a:sym typeface="Wingdings" panose="05000000000000000000" pitchFamily="2" charset="2"/>
              </a:rPr>
              <a:t></a:t>
            </a:r>
          </a:p>
          <a:p>
            <a:pPr lvl="1"/>
            <a:r>
              <a:rPr lang="da-DK" dirty="0">
                <a:sym typeface="Wingdings" panose="05000000000000000000" pitchFamily="2" charset="2"/>
              </a:rPr>
              <a:t>Få reklamationer ud af 226.000 tdr. læggekartofler</a:t>
            </a:r>
          </a:p>
          <a:p>
            <a:r>
              <a:rPr lang="da-DK" dirty="0"/>
              <a:t>Fornuftig ukrudtsbekæmpelse</a:t>
            </a:r>
          </a:p>
          <a:p>
            <a:pPr lvl="1"/>
            <a:r>
              <a:rPr lang="da-DK" dirty="0"/>
              <a:t>Dog udfordringer med sort natskygge</a:t>
            </a:r>
          </a:p>
          <a:p>
            <a:r>
              <a:rPr lang="da-DK" dirty="0"/>
              <a:t>Så blev det sommer………..</a:t>
            </a:r>
          </a:p>
          <a:p>
            <a:pPr marL="0" indent="0">
              <a:buNone/>
            </a:pPr>
            <a:endParaRPr lang="da-DK" dirty="0"/>
          </a:p>
        </p:txBody>
      </p:sp>
      <p:pic>
        <p:nvPicPr>
          <p:cNvPr id="4" name="Picture 2" descr="C:\Users\bt.A-K-S\Desktop\AK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00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 calcmode="lin" valueType="num">
                                      <p:cBhvr additive="base">
                                        <p:cTn id="4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C0B264-F2F5-4FA5-8E3B-1DC78EC6581B}"/>
              </a:ext>
            </a:extLst>
          </p:cNvPr>
          <p:cNvSpPr>
            <a:spLocks noGrp="1"/>
          </p:cNvSpPr>
          <p:nvPr>
            <p:ph type="title"/>
          </p:nvPr>
        </p:nvSpPr>
        <p:spPr/>
        <p:txBody>
          <a:bodyPr/>
          <a:lstStyle/>
          <a:p>
            <a:r>
              <a:rPr lang="da-DK" dirty="0"/>
              <a:t>Vækstsæson 2018 </a:t>
            </a:r>
            <a:br>
              <a:rPr lang="da-DK" dirty="0"/>
            </a:br>
            <a:r>
              <a:rPr lang="da-DK" dirty="0"/>
              <a:t>Risikotal ved skimmelvarsling</a:t>
            </a:r>
          </a:p>
        </p:txBody>
      </p:sp>
      <p:graphicFrame>
        <p:nvGraphicFramePr>
          <p:cNvPr id="5" name="Pladsholder til indhold 4">
            <a:extLst>
              <a:ext uri="{FF2B5EF4-FFF2-40B4-BE49-F238E27FC236}">
                <a16:creationId xmlns:a16="http://schemas.microsoft.com/office/drawing/2014/main" xmlns="" id="{856AFD5D-5564-4FFB-A370-5641BF306B3B}"/>
              </a:ext>
            </a:extLst>
          </p:cNvPr>
          <p:cNvGraphicFramePr>
            <a:graphicFrameLocks noGrp="1"/>
          </p:cNvGraphicFramePr>
          <p:nvPr>
            <p:ph idx="1"/>
            <p:extLst>
              <p:ext uri="{D42A27DB-BD31-4B8C-83A1-F6EECF244321}">
                <p14:modId xmlns:p14="http://schemas.microsoft.com/office/powerpoint/2010/main" val="2720448753"/>
              </p:ext>
            </p:extLst>
          </p:nvPr>
        </p:nvGraphicFramePr>
        <p:xfrm>
          <a:off x="628650" y="3399643"/>
          <a:ext cx="7886751" cy="1963416"/>
        </p:xfrm>
        <a:graphic>
          <a:graphicData uri="http://schemas.openxmlformats.org/drawingml/2006/table">
            <a:tbl>
              <a:tblPr firstRow="1" bandRow="1">
                <a:tableStyleId>{5C22544A-7EE6-4342-B048-85BDC9FD1C3A}</a:tableStyleId>
              </a:tblPr>
              <a:tblGrid>
                <a:gridCol w="1971726">
                  <a:extLst>
                    <a:ext uri="{9D8B030D-6E8A-4147-A177-3AD203B41FA5}">
                      <a16:colId xmlns:a16="http://schemas.microsoft.com/office/drawing/2014/main" xmlns="" val="2106096723"/>
                    </a:ext>
                  </a:extLst>
                </a:gridCol>
                <a:gridCol w="1971675">
                  <a:extLst>
                    <a:ext uri="{9D8B030D-6E8A-4147-A177-3AD203B41FA5}">
                      <a16:colId xmlns:a16="http://schemas.microsoft.com/office/drawing/2014/main" xmlns="" val="836005150"/>
                    </a:ext>
                  </a:extLst>
                </a:gridCol>
                <a:gridCol w="1971675">
                  <a:extLst>
                    <a:ext uri="{9D8B030D-6E8A-4147-A177-3AD203B41FA5}">
                      <a16:colId xmlns:a16="http://schemas.microsoft.com/office/drawing/2014/main" xmlns="" val="2714984168"/>
                    </a:ext>
                  </a:extLst>
                </a:gridCol>
                <a:gridCol w="1971675">
                  <a:extLst>
                    <a:ext uri="{9D8B030D-6E8A-4147-A177-3AD203B41FA5}">
                      <a16:colId xmlns:a16="http://schemas.microsoft.com/office/drawing/2014/main" xmlns="" val="3500625708"/>
                    </a:ext>
                  </a:extLst>
                </a:gridCol>
              </a:tblGrid>
              <a:tr h="654472">
                <a:tc>
                  <a:txBody>
                    <a:bodyPr/>
                    <a:lstStyle/>
                    <a:p>
                      <a:endParaRPr lang="da-DK" dirty="0"/>
                    </a:p>
                  </a:txBody>
                  <a:tcPr/>
                </a:tc>
                <a:tc>
                  <a:txBody>
                    <a:bodyPr/>
                    <a:lstStyle/>
                    <a:p>
                      <a:r>
                        <a:rPr lang="da-DK" sz="2800" dirty="0"/>
                        <a:t>Juni</a:t>
                      </a:r>
                    </a:p>
                  </a:txBody>
                  <a:tcPr/>
                </a:tc>
                <a:tc>
                  <a:txBody>
                    <a:bodyPr/>
                    <a:lstStyle/>
                    <a:p>
                      <a:r>
                        <a:rPr lang="da-DK" sz="2800" dirty="0"/>
                        <a:t>Juli</a:t>
                      </a:r>
                    </a:p>
                  </a:txBody>
                  <a:tcPr/>
                </a:tc>
                <a:tc>
                  <a:txBody>
                    <a:bodyPr/>
                    <a:lstStyle/>
                    <a:p>
                      <a:r>
                        <a:rPr lang="da-DK" sz="2800" dirty="0"/>
                        <a:t>August</a:t>
                      </a:r>
                    </a:p>
                  </a:txBody>
                  <a:tcPr/>
                </a:tc>
                <a:extLst>
                  <a:ext uri="{0D108BD9-81ED-4DB2-BD59-A6C34878D82A}">
                    <a16:rowId xmlns:a16="http://schemas.microsoft.com/office/drawing/2014/main" xmlns="" val="1687877677"/>
                  </a:ext>
                </a:extLst>
              </a:tr>
              <a:tr h="654472">
                <a:tc>
                  <a:txBody>
                    <a:bodyPr/>
                    <a:lstStyle/>
                    <a:p>
                      <a:r>
                        <a:rPr lang="da-DK" sz="2800" dirty="0"/>
                        <a:t>2018</a:t>
                      </a:r>
                    </a:p>
                  </a:txBody>
                  <a:tcPr/>
                </a:tc>
                <a:tc>
                  <a:txBody>
                    <a:bodyPr/>
                    <a:lstStyle/>
                    <a:p>
                      <a:r>
                        <a:rPr lang="da-DK" sz="2800" dirty="0"/>
                        <a:t>69</a:t>
                      </a:r>
                    </a:p>
                  </a:txBody>
                  <a:tcPr/>
                </a:tc>
                <a:tc>
                  <a:txBody>
                    <a:bodyPr/>
                    <a:lstStyle/>
                    <a:p>
                      <a:r>
                        <a:rPr lang="da-DK" sz="2800" dirty="0"/>
                        <a:t>25</a:t>
                      </a:r>
                    </a:p>
                  </a:txBody>
                  <a:tcPr/>
                </a:tc>
                <a:tc>
                  <a:txBody>
                    <a:bodyPr/>
                    <a:lstStyle/>
                    <a:p>
                      <a:r>
                        <a:rPr lang="da-DK" sz="2800" dirty="0"/>
                        <a:t>52</a:t>
                      </a:r>
                    </a:p>
                  </a:txBody>
                  <a:tcPr/>
                </a:tc>
                <a:extLst>
                  <a:ext uri="{0D108BD9-81ED-4DB2-BD59-A6C34878D82A}">
                    <a16:rowId xmlns:a16="http://schemas.microsoft.com/office/drawing/2014/main" xmlns="" val="3357746000"/>
                  </a:ext>
                </a:extLst>
              </a:tr>
              <a:tr h="654472">
                <a:tc>
                  <a:txBody>
                    <a:bodyPr/>
                    <a:lstStyle/>
                    <a:p>
                      <a:r>
                        <a:rPr lang="da-DK" sz="2800" dirty="0"/>
                        <a:t>2017</a:t>
                      </a:r>
                    </a:p>
                  </a:txBody>
                  <a:tcPr/>
                </a:tc>
                <a:tc>
                  <a:txBody>
                    <a:bodyPr/>
                    <a:lstStyle/>
                    <a:p>
                      <a:r>
                        <a:rPr lang="da-DK" sz="2800" dirty="0"/>
                        <a:t>225</a:t>
                      </a:r>
                    </a:p>
                  </a:txBody>
                  <a:tcPr/>
                </a:tc>
                <a:tc>
                  <a:txBody>
                    <a:bodyPr/>
                    <a:lstStyle/>
                    <a:p>
                      <a:r>
                        <a:rPr lang="da-DK" sz="2800" dirty="0"/>
                        <a:t>212</a:t>
                      </a:r>
                    </a:p>
                  </a:txBody>
                  <a:tcPr/>
                </a:tc>
                <a:tc>
                  <a:txBody>
                    <a:bodyPr/>
                    <a:lstStyle/>
                    <a:p>
                      <a:r>
                        <a:rPr lang="da-DK" sz="2800" dirty="0"/>
                        <a:t>209</a:t>
                      </a:r>
                    </a:p>
                  </a:txBody>
                  <a:tcPr/>
                </a:tc>
                <a:extLst>
                  <a:ext uri="{0D108BD9-81ED-4DB2-BD59-A6C34878D82A}">
                    <a16:rowId xmlns:a16="http://schemas.microsoft.com/office/drawing/2014/main" xmlns="" val="810077990"/>
                  </a:ext>
                </a:extLst>
              </a:tr>
            </a:tbl>
          </a:graphicData>
        </a:graphic>
      </p:graphicFrame>
      <p:sp>
        <p:nvSpPr>
          <p:cNvPr id="6" name="Rektangel 5">
            <a:extLst>
              <a:ext uri="{FF2B5EF4-FFF2-40B4-BE49-F238E27FC236}">
                <a16:creationId xmlns:a16="http://schemas.microsoft.com/office/drawing/2014/main" xmlns="" id="{672136EA-40D3-4D84-B9E6-96CB6469CFDD}"/>
              </a:ext>
            </a:extLst>
          </p:cNvPr>
          <p:cNvSpPr/>
          <p:nvPr/>
        </p:nvSpPr>
        <p:spPr>
          <a:xfrm>
            <a:off x="628650" y="2852936"/>
            <a:ext cx="7869661" cy="41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Akumulerede</a:t>
            </a:r>
            <a:r>
              <a:rPr lang="da-DK" dirty="0"/>
              <a:t> risikotal pr. måned - Toftlund</a:t>
            </a:r>
          </a:p>
        </p:txBody>
      </p:sp>
      <p:pic>
        <p:nvPicPr>
          <p:cNvPr id="8" name="Picture 2" descr="C:\Users\bt.A-K-S\Desktop\AKSlogo.jpg">
            <a:extLst>
              <a:ext uri="{FF2B5EF4-FFF2-40B4-BE49-F238E27FC236}">
                <a16:creationId xmlns:a16="http://schemas.microsoft.com/office/drawing/2014/main" xmlns="" id="{67893C46-A05D-4721-BF2A-B867A26DC8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1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EAD50D9-99CF-4D99-AC08-36EC9BAF52F0}"/>
              </a:ext>
            </a:extLst>
          </p:cNvPr>
          <p:cNvSpPr>
            <a:spLocks noGrp="1"/>
          </p:cNvSpPr>
          <p:nvPr>
            <p:ph type="title"/>
          </p:nvPr>
        </p:nvSpPr>
        <p:spPr>
          <a:xfrm>
            <a:off x="486696" y="629266"/>
            <a:ext cx="4817137" cy="1676603"/>
          </a:xfrm>
        </p:spPr>
        <p:txBody>
          <a:bodyPr>
            <a:normAutofit/>
          </a:bodyPr>
          <a:lstStyle/>
          <a:p>
            <a:r>
              <a:rPr lang="da-DK" dirty="0"/>
              <a:t>Vækstsæson 2018</a:t>
            </a:r>
          </a:p>
        </p:txBody>
      </p:sp>
      <p:sp>
        <p:nvSpPr>
          <p:cNvPr id="3" name="Pladsholder til indhold 2">
            <a:extLst>
              <a:ext uri="{FF2B5EF4-FFF2-40B4-BE49-F238E27FC236}">
                <a16:creationId xmlns:a16="http://schemas.microsoft.com/office/drawing/2014/main" xmlns="" id="{F2900991-F8F3-4860-9037-A4290F4562C6}"/>
              </a:ext>
            </a:extLst>
          </p:cNvPr>
          <p:cNvSpPr>
            <a:spLocks noGrp="1"/>
          </p:cNvSpPr>
          <p:nvPr>
            <p:ph idx="1"/>
          </p:nvPr>
        </p:nvSpPr>
        <p:spPr>
          <a:xfrm>
            <a:off x="486698" y="2438400"/>
            <a:ext cx="4817136" cy="3785419"/>
          </a:xfrm>
        </p:spPr>
        <p:txBody>
          <a:bodyPr>
            <a:normAutofit/>
          </a:bodyPr>
          <a:lstStyle/>
          <a:p>
            <a:r>
              <a:rPr lang="da-DK" sz="1700" dirty="0"/>
              <a:t>Skimmelvarsling</a:t>
            </a:r>
          </a:p>
          <a:p>
            <a:pPr lvl="1"/>
            <a:r>
              <a:rPr lang="da-DK" sz="1700" dirty="0"/>
              <a:t>Opstart af fælles KMC varslingssystem</a:t>
            </a:r>
          </a:p>
          <a:p>
            <a:pPr lvl="1"/>
            <a:r>
              <a:rPr lang="da-DK" sz="1700" dirty="0"/>
              <a:t>Mere lokale udgangspunkter</a:t>
            </a:r>
          </a:p>
          <a:p>
            <a:pPr lvl="1"/>
            <a:r>
              <a:rPr lang="da-DK" sz="1700" dirty="0"/>
              <a:t>2018 var ”mindre” udfordrende</a:t>
            </a:r>
          </a:p>
          <a:p>
            <a:pPr lvl="1"/>
            <a:r>
              <a:rPr lang="da-DK" sz="1700" dirty="0"/>
              <a:t>7 dages intervaller med justering af dosis</a:t>
            </a:r>
          </a:p>
          <a:p>
            <a:pPr lvl="1"/>
            <a:r>
              <a:rPr lang="da-DK" sz="1700" dirty="0"/>
              <a:t>I perioder kunne man gå længere op</a:t>
            </a:r>
          </a:p>
          <a:p>
            <a:pPr lvl="1"/>
            <a:r>
              <a:rPr lang="da-DK" sz="1700" dirty="0"/>
              <a:t>Vi så en del skimmel efter regn i august</a:t>
            </a:r>
          </a:p>
          <a:p>
            <a:pPr lvl="1"/>
            <a:r>
              <a:rPr lang="da-DK" sz="1700" dirty="0"/>
              <a:t>Manglende beskyttelse</a:t>
            </a:r>
          </a:p>
          <a:p>
            <a:pPr lvl="1"/>
            <a:r>
              <a:rPr lang="da-DK" sz="1700" dirty="0"/>
              <a:t>Knoldskimmel blev ligeledes udbredt</a:t>
            </a:r>
          </a:p>
          <a:p>
            <a:pPr lvl="1"/>
            <a:endParaRPr lang="da-DK" sz="1700" dirty="0"/>
          </a:p>
        </p:txBody>
      </p:sp>
      <p:pic>
        <p:nvPicPr>
          <p:cNvPr id="4" name="Pladsholder til indhold 3">
            <a:extLst>
              <a:ext uri="{FF2B5EF4-FFF2-40B4-BE49-F238E27FC236}">
                <a16:creationId xmlns:a16="http://schemas.microsoft.com/office/drawing/2014/main" xmlns="" id="{F07785FB-3DD1-4219-8623-3E25BB6FD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0811" y="1252375"/>
            <a:ext cx="2269998" cy="4203699"/>
          </a:xfrm>
          <a:prstGeom prst="rect">
            <a:avLst/>
          </a:prstGeom>
          <a:effectLst/>
        </p:spPr>
      </p:pic>
      <p:pic>
        <p:nvPicPr>
          <p:cNvPr id="7" name="Picture 2" descr="C:\Users\bt.A-K-S\Desktop\AKSlogo.jpg">
            <a:extLst>
              <a:ext uri="{FF2B5EF4-FFF2-40B4-BE49-F238E27FC236}">
                <a16:creationId xmlns:a16="http://schemas.microsoft.com/office/drawing/2014/main" xmlns="" id="{0CCFFE42-E055-4335-909D-82871EF86C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0954" y="433046"/>
            <a:ext cx="2066352" cy="146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703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4129F3F-03F4-4CA5-AEB3-C61BC965DA7C}"/>
              </a:ext>
            </a:extLst>
          </p:cNvPr>
          <p:cNvSpPr>
            <a:spLocks noGrp="1"/>
          </p:cNvSpPr>
          <p:nvPr>
            <p:ph type="title"/>
          </p:nvPr>
        </p:nvSpPr>
        <p:spPr/>
        <p:txBody>
          <a:bodyPr/>
          <a:lstStyle/>
          <a:p>
            <a:r>
              <a:rPr lang="da-DK" dirty="0"/>
              <a:t>Vækstsæson 2018</a:t>
            </a:r>
          </a:p>
        </p:txBody>
      </p:sp>
      <p:sp>
        <p:nvSpPr>
          <p:cNvPr id="5" name="Pladsholder til indhold 4">
            <a:extLst>
              <a:ext uri="{FF2B5EF4-FFF2-40B4-BE49-F238E27FC236}">
                <a16:creationId xmlns:a16="http://schemas.microsoft.com/office/drawing/2014/main" xmlns="" id="{831F8AFC-7D80-4C16-A6EE-530F2A989DCC}"/>
              </a:ext>
            </a:extLst>
          </p:cNvPr>
          <p:cNvSpPr>
            <a:spLocks noGrp="1"/>
          </p:cNvSpPr>
          <p:nvPr>
            <p:ph idx="1"/>
          </p:nvPr>
        </p:nvSpPr>
        <p:spPr/>
        <p:txBody>
          <a:bodyPr/>
          <a:lstStyle/>
          <a:p>
            <a:r>
              <a:rPr lang="da-DK" sz="2400" dirty="0"/>
              <a:t>Vanding</a:t>
            </a:r>
          </a:p>
          <a:p>
            <a:pPr lvl="1"/>
            <a:r>
              <a:rPr lang="da-DK" dirty="0"/>
              <a:t>Stor fordampning</a:t>
            </a:r>
          </a:p>
          <a:p>
            <a:pPr lvl="1"/>
            <a:r>
              <a:rPr lang="da-DK" dirty="0"/>
              <a:t>Total udfordret på vanding</a:t>
            </a:r>
          </a:p>
          <a:p>
            <a:pPr lvl="1"/>
            <a:r>
              <a:rPr lang="da-DK" dirty="0"/>
              <a:t>Meget sol = meget vind</a:t>
            </a:r>
          </a:p>
          <a:p>
            <a:pPr lvl="1"/>
            <a:r>
              <a:rPr lang="da-DK" dirty="0"/>
              <a:t>Uens stivelsesindhold</a:t>
            </a:r>
          </a:p>
          <a:p>
            <a:pPr lvl="1"/>
            <a:endParaRPr lang="da-DK" dirty="0"/>
          </a:p>
          <a:p>
            <a:endParaRPr lang="da-DK" dirty="0"/>
          </a:p>
        </p:txBody>
      </p:sp>
      <p:pic>
        <p:nvPicPr>
          <p:cNvPr id="6" name="Picture 2" descr="C:\Users\bt.A-K-S\Desktop\AKSlogo.jpg">
            <a:extLst>
              <a:ext uri="{FF2B5EF4-FFF2-40B4-BE49-F238E27FC236}">
                <a16:creationId xmlns:a16="http://schemas.microsoft.com/office/drawing/2014/main" xmlns="" id="{00108343-53DA-4DCE-84DC-38888A1074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xmlns="" id="{810D05B7-7B3C-4935-B444-CC0D47E348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3438331"/>
            <a:ext cx="6535638" cy="3225064"/>
          </a:xfrm>
          <a:prstGeom prst="rect">
            <a:avLst/>
          </a:prstGeom>
        </p:spPr>
      </p:pic>
    </p:spTree>
    <p:extLst>
      <p:ext uri="{BB962C8B-B14F-4D97-AF65-F5344CB8AC3E}">
        <p14:creationId xmlns:p14="http://schemas.microsoft.com/office/powerpoint/2010/main" val="114844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A36C84E-0CA8-468C-BE80-3795B750E2C9}"/>
              </a:ext>
            </a:extLst>
          </p:cNvPr>
          <p:cNvSpPr>
            <a:spLocks noGrp="1"/>
          </p:cNvSpPr>
          <p:nvPr>
            <p:ph type="title"/>
          </p:nvPr>
        </p:nvSpPr>
        <p:spPr/>
        <p:txBody>
          <a:bodyPr/>
          <a:lstStyle/>
          <a:p>
            <a:r>
              <a:rPr lang="da-DK" dirty="0"/>
              <a:t>Vækstsæson 2018</a:t>
            </a:r>
          </a:p>
        </p:txBody>
      </p:sp>
      <p:sp>
        <p:nvSpPr>
          <p:cNvPr id="3" name="Pladsholder til indhold 2">
            <a:extLst>
              <a:ext uri="{FF2B5EF4-FFF2-40B4-BE49-F238E27FC236}">
                <a16:creationId xmlns:a16="http://schemas.microsoft.com/office/drawing/2014/main" xmlns="" id="{382ED3C3-4074-4C76-A73B-4DDA07F81BE5}"/>
              </a:ext>
            </a:extLst>
          </p:cNvPr>
          <p:cNvSpPr>
            <a:spLocks noGrp="1"/>
          </p:cNvSpPr>
          <p:nvPr>
            <p:ph idx="1"/>
          </p:nvPr>
        </p:nvSpPr>
        <p:spPr/>
        <p:txBody>
          <a:bodyPr>
            <a:normAutofit/>
          </a:bodyPr>
          <a:lstStyle/>
          <a:p>
            <a:r>
              <a:rPr lang="da-DK" sz="2250" dirty="0"/>
              <a:t>Vanding</a:t>
            </a:r>
          </a:p>
          <a:p>
            <a:pPr marL="342900" lvl="1" indent="0">
              <a:buNone/>
            </a:pPr>
            <a:endParaRPr lang="da-DK" sz="1950" dirty="0"/>
          </a:p>
          <a:p>
            <a:pPr lvl="2"/>
            <a:endParaRPr lang="da-DK" sz="1800" dirty="0"/>
          </a:p>
        </p:txBody>
      </p:sp>
      <p:pic>
        <p:nvPicPr>
          <p:cNvPr id="4" name="Picture 2" descr="C:\Users\bt.A-K-S\Desktop\AKSlogo.jpg">
            <a:extLst>
              <a:ext uri="{FF2B5EF4-FFF2-40B4-BE49-F238E27FC236}">
                <a16:creationId xmlns:a16="http://schemas.microsoft.com/office/drawing/2014/main" xmlns="" id="{90D563A9-06AB-4592-9EB1-05CAD7DC11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32656"/>
            <a:ext cx="2309812" cy="1635628"/>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xmlns="" id="{3F443843-7163-4295-A762-599F18E2B6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2589990"/>
            <a:ext cx="7886700" cy="2920237"/>
          </a:xfrm>
          <a:prstGeom prst="rect">
            <a:avLst/>
          </a:prstGeom>
        </p:spPr>
      </p:pic>
    </p:spTree>
    <p:extLst>
      <p:ext uri="{BB962C8B-B14F-4D97-AF65-F5344CB8AC3E}">
        <p14:creationId xmlns:p14="http://schemas.microsoft.com/office/powerpoint/2010/main" val="395552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25D4161-A8F7-449D-A751-84F6C4AAB0AC}"/>
              </a:ext>
            </a:extLst>
          </p:cNvPr>
          <p:cNvSpPr>
            <a:spLocks noGrp="1"/>
          </p:cNvSpPr>
          <p:nvPr>
            <p:ph type="title"/>
          </p:nvPr>
        </p:nvSpPr>
        <p:spPr/>
        <p:txBody>
          <a:bodyPr/>
          <a:lstStyle/>
          <a:p>
            <a:r>
              <a:rPr lang="da-DK" dirty="0"/>
              <a:t>Vækstsæson 2018</a:t>
            </a:r>
          </a:p>
        </p:txBody>
      </p:sp>
      <p:sp>
        <p:nvSpPr>
          <p:cNvPr id="19" name="Pladsholder til indhold 18">
            <a:extLst>
              <a:ext uri="{FF2B5EF4-FFF2-40B4-BE49-F238E27FC236}">
                <a16:creationId xmlns:a16="http://schemas.microsoft.com/office/drawing/2014/main" xmlns="" id="{46EA41DB-C31D-4BD8-964D-0EC967F98C56}"/>
              </a:ext>
            </a:extLst>
          </p:cNvPr>
          <p:cNvSpPr>
            <a:spLocks noGrp="1"/>
          </p:cNvSpPr>
          <p:nvPr>
            <p:ph idx="1"/>
          </p:nvPr>
        </p:nvSpPr>
        <p:spPr/>
        <p:txBody>
          <a:bodyPr/>
          <a:lstStyle/>
          <a:p>
            <a:r>
              <a:rPr lang="da-DK" dirty="0"/>
              <a:t>Grøftekantsmøder</a:t>
            </a:r>
          </a:p>
          <a:p>
            <a:pPr lvl="1"/>
            <a:r>
              <a:rPr lang="da-DK" dirty="0"/>
              <a:t>Statistikken for deltagelse er ikke for god </a:t>
            </a:r>
            <a:r>
              <a:rPr lang="da-DK" dirty="0">
                <a:sym typeface="Wingdings" panose="05000000000000000000" pitchFamily="2" charset="2"/>
              </a:rPr>
              <a:t></a:t>
            </a:r>
          </a:p>
          <a:p>
            <a:pPr lvl="1"/>
            <a:r>
              <a:rPr lang="da-DK" dirty="0">
                <a:sym typeface="Wingdings" panose="05000000000000000000" pitchFamily="2" charset="2"/>
              </a:rPr>
              <a:t>Fokusområder hver gang med deltagende eksperter </a:t>
            </a:r>
          </a:p>
          <a:p>
            <a:pPr lvl="2"/>
            <a:r>
              <a:rPr lang="da-DK" dirty="0"/>
              <a:t>Dyrkningsteknisk</a:t>
            </a:r>
          </a:p>
          <a:p>
            <a:pPr lvl="3"/>
            <a:r>
              <a:rPr lang="da-DK" dirty="0" err="1"/>
              <a:t>FieldSence</a:t>
            </a:r>
            <a:endParaRPr lang="da-DK" dirty="0"/>
          </a:p>
          <a:p>
            <a:pPr lvl="3"/>
            <a:r>
              <a:rPr lang="da-DK" dirty="0"/>
              <a:t>Bladanalyse</a:t>
            </a:r>
          </a:p>
          <a:p>
            <a:pPr lvl="2"/>
            <a:r>
              <a:rPr lang="da-DK" dirty="0"/>
              <a:t>Planteværn</a:t>
            </a:r>
          </a:p>
          <a:p>
            <a:pPr lvl="3"/>
            <a:r>
              <a:rPr lang="da-DK" dirty="0"/>
              <a:t>Samarbejde med kemifirmaer</a:t>
            </a:r>
          </a:p>
          <a:p>
            <a:pPr lvl="2"/>
            <a:r>
              <a:rPr lang="da-DK" dirty="0"/>
              <a:t>Skånsom optagning</a:t>
            </a:r>
          </a:p>
          <a:p>
            <a:pPr lvl="3"/>
            <a:r>
              <a:rPr lang="da-DK" dirty="0"/>
              <a:t>Elektroniske kartoffel</a:t>
            </a:r>
          </a:p>
          <a:p>
            <a:pPr lvl="2"/>
            <a:r>
              <a:rPr lang="da-DK" dirty="0"/>
              <a:t>Opbevaring</a:t>
            </a:r>
          </a:p>
          <a:p>
            <a:pPr lvl="3"/>
            <a:r>
              <a:rPr lang="da-DK" dirty="0"/>
              <a:t>Samarbejde med leverandører </a:t>
            </a:r>
          </a:p>
          <a:p>
            <a:endParaRPr lang="da-DK" dirty="0"/>
          </a:p>
          <a:p>
            <a:r>
              <a:rPr lang="da-DK" dirty="0"/>
              <a:t>Stor tak til værterne</a:t>
            </a:r>
            <a:r>
              <a:rPr lang="da-DK" dirty="0">
                <a:sym typeface="Wingdings" panose="05000000000000000000" pitchFamily="2" charset="2"/>
              </a:rPr>
              <a:t></a:t>
            </a:r>
          </a:p>
          <a:p>
            <a:r>
              <a:rPr lang="da-DK" dirty="0">
                <a:sym typeface="Wingdings" panose="05000000000000000000" pitchFamily="2" charset="2"/>
              </a:rPr>
              <a:t>Tak til de involverede rådgivere</a:t>
            </a:r>
            <a:endParaRPr lang="da-DK" dirty="0"/>
          </a:p>
          <a:p>
            <a:pPr marL="0" indent="0">
              <a:buNone/>
            </a:pPr>
            <a:endParaRPr lang="da-DK" dirty="0"/>
          </a:p>
        </p:txBody>
      </p:sp>
      <p:pic>
        <p:nvPicPr>
          <p:cNvPr id="3" name="Billede 2">
            <a:extLst>
              <a:ext uri="{FF2B5EF4-FFF2-40B4-BE49-F238E27FC236}">
                <a16:creationId xmlns:a16="http://schemas.microsoft.com/office/drawing/2014/main" xmlns="" id="{471EE7EF-6559-4F79-B30F-C382C3689E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976" y="2996952"/>
            <a:ext cx="3744416" cy="2867703"/>
          </a:xfrm>
          <a:prstGeom prst="rect">
            <a:avLst/>
          </a:prstGeom>
        </p:spPr>
      </p:pic>
      <p:pic>
        <p:nvPicPr>
          <p:cNvPr id="5" name="Picture 2" descr="C:\Users\bt.A-K-S\Desktop\AKSlogo.jpg">
            <a:extLst>
              <a:ext uri="{FF2B5EF4-FFF2-40B4-BE49-F238E27FC236}">
                <a16:creationId xmlns:a16="http://schemas.microsoft.com/office/drawing/2014/main" xmlns="" id="{AF15CDE5-E062-43E8-9357-F17919702D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4600" y="485056"/>
            <a:ext cx="2309812" cy="163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72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1000"/>
                                        <p:tgtEl>
                                          <p:spTgt spid="19">
                                            <p:txEl>
                                              <p:pRg st="1" end="1"/>
                                            </p:txEl>
                                          </p:spTgt>
                                        </p:tgtEl>
                                      </p:cBhvr>
                                    </p:animEffect>
                                    <p:anim calcmode="lin" valueType="num">
                                      <p:cBhvr>
                                        <p:cTn id="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1000"/>
                                        <p:tgtEl>
                                          <p:spTgt spid="19">
                                            <p:txEl>
                                              <p:pRg st="2" end="2"/>
                                            </p:txEl>
                                          </p:spTgt>
                                        </p:tgtEl>
                                      </p:cBhvr>
                                    </p:animEffect>
                                    <p:anim calcmode="lin" valueType="num">
                                      <p:cBhvr>
                                        <p:cTn id="2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1000"/>
                                        <p:tgtEl>
                                          <p:spTgt spid="19">
                                            <p:txEl>
                                              <p:pRg st="3" end="3"/>
                                            </p:txEl>
                                          </p:spTgt>
                                        </p:tgtEl>
                                      </p:cBhvr>
                                    </p:animEffect>
                                    <p:anim calcmode="lin" valueType="num">
                                      <p:cBhvr>
                                        <p:cTn id="29"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fade">
                                      <p:cBhvr>
                                        <p:cTn id="35" dur="1000"/>
                                        <p:tgtEl>
                                          <p:spTgt spid="19">
                                            <p:txEl>
                                              <p:pRg st="4" end="4"/>
                                            </p:txEl>
                                          </p:spTgt>
                                        </p:tgtEl>
                                      </p:cBhvr>
                                    </p:animEffect>
                                    <p:anim calcmode="lin" valueType="num">
                                      <p:cBhvr>
                                        <p:cTn id="36"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fade">
                                      <p:cBhvr>
                                        <p:cTn id="42" dur="1000"/>
                                        <p:tgtEl>
                                          <p:spTgt spid="19">
                                            <p:txEl>
                                              <p:pRg st="5" end="5"/>
                                            </p:txEl>
                                          </p:spTgt>
                                        </p:tgtEl>
                                      </p:cBhvr>
                                    </p:animEffect>
                                    <p:anim calcmode="lin" valueType="num">
                                      <p:cBhvr>
                                        <p:cTn id="43"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animEffect transition="in" filter="fade">
                                      <p:cBhvr>
                                        <p:cTn id="49" dur="1000"/>
                                        <p:tgtEl>
                                          <p:spTgt spid="19">
                                            <p:txEl>
                                              <p:pRg st="6" end="6"/>
                                            </p:txEl>
                                          </p:spTgt>
                                        </p:tgtEl>
                                      </p:cBhvr>
                                    </p:animEffect>
                                    <p:anim calcmode="lin" valueType="num">
                                      <p:cBhvr>
                                        <p:cTn id="50" dur="1000" fill="hold"/>
                                        <p:tgtEl>
                                          <p:spTgt spid="1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xEl>
                                              <p:pRg st="7" end="7"/>
                                            </p:txEl>
                                          </p:spTgt>
                                        </p:tgtEl>
                                        <p:attrNameLst>
                                          <p:attrName>style.visibility</p:attrName>
                                        </p:attrNameLst>
                                      </p:cBhvr>
                                      <p:to>
                                        <p:strVal val="visible"/>
                                      </p:to>
                                    </p:set>
                                    <p:animEffect transition="in" filter="fade">
                                      <p:cBhvr>
                                        <p:cTn id="56" dur="1000"/>
                                        <p:tgtEl>
                                          <p:spTgt spid="19">
                                            <p:txEl>
                                              <p:pRg st="7" end="7"/>
                                            </p:txEl>
                                          </p:spTgt>
                                        </p:tgtEl>
                                      </p:cBhvr>
                                    </p:animEffect>
                                    <p:anim calcmode="lin" valueType="num">
                                      <p:cBhvr>
                                        <p:cTn id="57" dur="10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xEl>
                                              <p:pRg st="8" end="8"/>
                                            </p:txEl>
                                          </p:spTgt>
                                        </p:tgtEl>
                                        <p:attrNameLst>
                                          <p:attrName>style.visibility</p:attrName>
                                        </p:attrNameLst>
                                      </p:cBhvr>
                                      <p:to>
                                        <p:strVal val="visible"/>
                                      </p:to>
                                    </p:set>
                                    <p:animEffect transition="in" filter="fade">
                                      <p:cBhvr>
                                        <p:cTn id="63" dur="1000"/>
                                        <p:tgtEl>
                                          <p:spTgt spid="19">
                                            <p:txEl>
                                              <p:pRg st="8" end="8"/>
                                            </p:txEl>
                                          </p:spTgt>
                                        </p:tgtEl>
                                      </p:cBhvr>
                                    </p:animEffect>
                                    <p:anim calcmode="lin" valueType="num">
                                      <p:cBhvr>
                                        <p:cTn id="64" dur="1000" fill="hold"/>
                                        <p:tgtEl>
                                          <p:spTgt spid="1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9">
                                            <p:txEl>
                                              <p:pRg st="9" end="9"/>
                                            </p:txEl>
                                          </p:spTgt>
                                        </p:tgtEl>
                                        <p:attrNameLst>
                                          <p:attrName>style.visibility</p:attrName>
                                        </p:attrNameLst>
                                      </p:cBhvr>
                                      <p:to>
                                        <p:strVal val="visible"/>
                                      </p:to>
                                    </p:set>
                                    <p:animEffect transition="in" filter="fade">
                                      <p:cBhvr>
                                        <p:cTn id="70" dur="1000"/>
                                        <p:tgtEl>
                                          <p:spTgt spid="19">
                                            <p:txEl>
                                              <p:pRg st="9" end="9"/>
                                            </p:txEl>
                                          </p:spTgt>
                                        </p:tgtEl>
                                      </p:cBhvr>
                                    </p:animEffect>
                                    <p:anim calcmode="lin" valueType="num">
                                      <p:cBhvr>
                                        <p:cTn id="71" dur="10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xEl>
                                              <p:pRg st="10" end="10"/>
                                            </p:txEl>
                                          </p:spTgt>
                                        </p:tgtEl>
                                        <p:attrNameLst>
                                          <p:attrName>style.visibility</p:attrName>
                                        </p:attrNameLst>
                                      </p:cBhvr>
                                      <p:to>
                                        <p:strVal val="visible"/>
                                      </p:to>
                                    </p:set>
                                    <p:animEffect transition="in" filter="fade">
                                      <p:cBhvr>
                                        <p:cTn id="77" dur="1000"/>
                                        <p:tgtEl>
                                          <p:spTgt spid="19">
                                            <p:txEl>
                                              <p:pRg st="10" end="10"/>
                                            </p:txEl>
                                          </p:spTgt>
                                        </p:tgtEl>
                                      </p:cBhvr>
                                    </p:animEffect>
                                    <p:anim calcmode="lin" valueType="num">
                                      <p:cBhvr>
                                        <p:cTn id="78" dur="1000" fill="hold"/>
                                        <p:tgtEl>
                                          <p:spTgt spid="19">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xEl>
                                              <p:pRg st="11" end="11"/>
                                            </p:txEl>
                                          </p:spTgt>
                                        </p:tgtEl>
                                        <p:attrNameLst>
                                          <p:attrName>style.visibility</p:attrName>
                                        </p:attrNameLst>
                                      </p:cBhvr>
                                      <p:to>
                                        <p:strVal val="visible"/>
                                      </p:to>
                                    </p:set>
                                    <p:animEffect transition="in" filter="fade">
                                      <p:cBhvr>
                                        <p:cTn id="84" dur="1000"/>
                                        <p:tgtEl>
                                          <p:spTgt spid="19">
                                            <p:txEl>
                                              <p:pRg st="11" end="11"/>
                                            </p:txEl>
                                          </p:spTgt>
                                        </p:tgtEl>
                                      </p:cBhvr>
                                    </p:animEffect>
                                    <p:anim calcmode="lin" valueType="num">
                                      <p:cBhvr>
                                        <p:cTn id="85" dur="10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9">
                                            <p:txEl>
                                              <p:pRg st="13" end="13"/>
                                            </p:txEl>
                                          </p:spTgt>
                                        </p:tgtEl>
                                        <p:attrNameLst>
                                          <p:attrName>style.visibility</p:attrName>
                                        </p:attrNameLst>
                                      </p:cBhvr>
                                      <p:to>
                                        <p:strVal val="visible"/>
                                      </p:to>
                                    </p:set>
                                    <p:animEffect transition="in" filter="fade">
                                      <p:cBhvr>
                                        <p:cTn id="91" dur="1000"/>
                                        <p:tgtEl>
                                          <p:spTgt spid="19">
                                            <p:txEl>
                                              <p:pRg st="13" end="13"/>
                                            </p:txEl>
                                          </p:spTgt>
                                        </p:tgtEl>
                                      </p:cBhvr>
                                    </p:animEffect>
                                    <p:anim calcmode="lin" valueType="num">
                                      <p:cBhvr>
                                        <p:cTn id="92" dur="10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9">
                                            <p:txEl>
                                              <p:pRg st="14" end="14"/>
                                            </p:txEl>
                                          </p:spTgt>
                                        </p:tgtEl>
                                        <p:attrNameLst>
                                          <p:attrName>style.visibility</p:attrName>
                                        </p:attrNameLst>
                                      </p:cBhvr>
                                      <p:to>
                                        <p:strVal val="visible"/>
                                      </p:to>
                                    </p:set>
                                    <p:animEffect transition="in" filter="fade">
                                      <p:cBhvr>
                                        <p:cTn id="98" dur="1000"/>
                                        <p:tgtEl>
                                          <p:spTgt spid="19">
                                            <p:txEl>
                                              <p:pRg st="14" end="14"/>
                                            </p:txEl>
                                          </p:spTgt>
                                        </p:tgtEl>
                                      </p:cBhvr>
                                    </p:animEffect>
                                    <p:anim calcmode="lin" valueType="num">
                                      <p:cBhvr>
                                        <p:cTn id="99" dur="1000" fill="hold"/>
                                        <p:tgtEl>
                                          <p:spTgt spid="19">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1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TotalTime>
  <Words>1208</Words>
  <Application>Microsoft Macintosh PowerPoint</Application>
  <PresentationFormat>On-screen Show (4:3)</PresentationFormat>
  <Paragraphs>435</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Office-tema</vt:lpstr>
      <vt:lpstr>Worksheet</vt:lpstr>
      <vt:lpstr>Dagens program</vt:lpstr>
      <vt:lpstr>Vintermøde 28. Februar 2019</vt:lpstr>
      <vt:lpstr>Agenda</vt:lpstr>
      <vt:lpstr>Vækstsæson 2018</vt:lpstr>
      <vt:lpstr>Vækstsæson 2018  Risikotal ved skimmelvarsling</vt:lpstr>
      <vt:lpstr>Vækstsæson 2018</vt:lpstr>
      <vt:lpstr>Vækstsæson 2018</vt:lpstr>
      <vt:lpstr>Vækstsæson 2018</vt:lpstr>
      <vt:lpstr>Vækstsæson 2018</vt:lpstr>
      <vt:lpstr>Vækstsæson 2018 </vt:lpstr>
      <vt:lpstr>Statistik kampagne 2018</vt:lpstr>
      <vt:lpstr>Statistik kampagne 2018/19 </vt:lpstr>
      <vt:lpstr>Statistik kampagne 2018/19 </vt:lpstr>
      <vt:lpstr>Omsætning kr. / ha.</vt:lpstr>
      <vt:lpstr>Smuds og sten</vt:lpstr>
      <vt:lpstr>Smuds</vt:lpstr>
      <vt:lpstr>Sten</vt:lpstr>
      <vt:lpstr>Smuds og sten</vt:lpstr>
      <vt:lpstr>Rådgivning</vt:lpstr>
      <vt:lpstr>Markvandring 2019</vt:lpstr>
      <vt:lpstr>Grøftekantsmøde 2019</vt:lpstr>
      <vt:lpstr>Fokus på Vækstsæson 2019</vt:lpstr>
      <vt:lpstr>Planteværn-strategi</vt:lpstr>
      <vt:lpstr>Fokus på vækstsæson 2019</vt:lpstr>
      <vt:lpstr>Fokus på vækstsæson 2019</vt:lpstr>
      <vt:lpstr>Kartoffeludbytte.dk </vt:lpstr>
      <vt:lpstr>  Protamylasse </vt:lpstr>
      <vt:lpstr>Sortsforsøg 2019</vt:lpstr>
      <vt:lpstr>Kampagne 2019/20</vt:lpstr>
      <vt:lpstr>Indtransport 2019</vt:lpstr>
      <vt:lpstr>AKS Dyrkningskontrakt 2019</vt:lpstr>
      <vt:lpstr>Diverse</vt:lpstr>
      <vt:lpstr>Tak for opmærksomheden!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Dagens program</dc:title>
  <dc:subject/>
  <dc:creator>Bjarne Thisgaard</dc:creator>
  <cp:keywords/>
  <dc:description/>
  <cp:lastModifiedBy>Microsoft Office User</cp:lastModifiedBy>
  <cp:revision>64</cp:revision>
  <cp:lastPrinted>2019-02-27T15:13:30Z</cp:lastPrinted>
  <dcterms:created xsi:type="dcterms:W3CDTF">2019-02-26T07:51:12Z</dcterms:created>
  <dcterms:modified xsi:type="dcterms:W3CDTF">2019-03-01T13:50:37Z</dcterms:modified>
  <cp:category/>
</cp:coreProperties>
</file>